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>
      <p:cViewPr varScale="1">
        <p:scale>
          <a:sx n="105" d="100"/>
          <a:sy n="105" d="100"/>
        </p:scale>
        <p:origin x="15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FFD918-40F2-4DB5-8696-ACB4EC01D86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8D7305-6C1D-40CA-8C66-0718D998E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5362" name="Picture 2" descr="I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715000"/>
            <a:ext cx="18288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65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4848-FA12-4DD4-BE04-697F56C795C0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635E-B556-45A4-AF7A-A5104031E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199"/>
            <a:ext cx="20574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199"/>
            <a:ext cx="6019800" cy="53340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A5C4-0ED4-463F-B742-04E9706B4091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A0FE-C1BF-4A41-BCBB-0EFCA9639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2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8799-7420-49D9-83B0-6AD5AED2B94C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6682A-5C2B-4D57-9433-209775767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14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914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304BD-0C98-48A2-BEBF-24D1CDD23BFA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E3B42-9CB6-494F-AA48-9B8D59983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273F-279C-4863-9307-8AE7C3A11DFB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3EAF0-8F89-4F53-A9B2-CC11B9EDE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8B1F3-25A9-410F-8239-FC35E46DD645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809B9-F6E3-4C69-80CB-C4183DC23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3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5A7F6-9810-4816-9F6C-26EB3566244B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97FC-FCED-4130-992C-722A71295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2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1B651-126F-4D9B-B9FC-B34FA9984AE6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0D002-8BB8-4C13-8429-6526F1DB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4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008313" cy="977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1"/>
            <a:ext cx="5111750" cy="5333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3779-9825-49BA-ADAA-BC3B09D134A7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0962-6FC9-407A-8E8A-215CFD95E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3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F68A-3A23-4B7D-BA61-EA205CE7BC69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E119-5C2E-4FD1-AB70-1E79DE102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7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6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3BDBAF-14DB-4FFF-A06D-F93AD31C5760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EF9957-9AAB-43BF-BE76-998114262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\\in-path-fs.ads.iu.edu\UserDocs\trbender\Documents\Tracey\logos &amp; templates\IU DPLM trans background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76732"/>
            <a:ext cx="3247292" cy="77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Arrow Connector 73"/>
          <p:cNvCxnSpPr/>
          <p:nvPr/>
        </p:nvCxnSpPr>
        <p:spPr>
          <a:xfrm flipH="1">
            <a:off x="869113" y="2408034"/>
            <a:ext cx="1350" cy="3305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078" y="276433"/>
            <a:ext cx="22384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In-Vitro Diagnostics Industry Sponsored Research 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46240" y="2706852"/>
            <a:ext cx="8144005" cy="6214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6477000" y="2125843"/>
            <a:ext cx="1001517" cy="3714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Ryan Relich, PhD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097397" y="3782112"/>
            <a:ext cx="1835426" cy="2013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b="1" u="sng" dirty="0"/>
          </a:p>
          <a:p>
            <a:pPr algn="ctr"/>
            <a:endParaRPr lang="en-US" sz="675" b="1" u="sng" dirty="0"/>
          </a:p>
          <a:p>
            <a:pPr algn="ctr"/>
            <a:endParaRPr lang="en-US" sz="675" b="1" u="sng" dirty="0"/>
          </a:p>
          <a:p>
            <a:pPr algn="ctr"/>
            <a:endParaRPr lang="en-US" sz="675" b="1" u="sng" dirty="0"/>
          </a:p>
          <a:p>
            <a:pPr algn="ctr"/>
            <a:r>
              <a:rPr lang="en-US" sz="900" b="1" u="sng" dirty="0"/>
              <a:t>Medical Technologists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/>
              <a:t>Danielle Schreiber</a:t>
            </a:r>
          </a:p>
          <a:p>
            <a:pPr algn="ctr"/>
            <a:r>
              <a:rPr lang="en-US" sz="900" dirty="0"/>
              <a:t>Amy Young</a:t>
            </a:r>
          </a:p>
          <a:p>
            <a:pPr algn="ctr"/>
            <a:r>
              <a:rPr lang="en-US" sz="900" dirty="0"/>
              <a:t>Annie Morical</a:t>
            </a:r>
          </a:p>
          <a:p>
            <a:pPr algn="ctr"/>
            <a:r>
              <a:rPr lang="en-US" sz="900" dirty="0"/>
              <a:t>Jennifer LeBlanc</a:t>
            </a:r>
          </a:p>
          <a:p>
            <a:pPr algn="ctr"/>
            <a:r>
              <a:rPr lang="en-US" sz="900" dirty="0"/>
              <a:t>Ashley Bay Masters</a:t>
            </a:r>
          </a:p>
          <a:p>
            <a:pPr algn="ctr"/>
            <a:r>
              <a:rPr lang="en-US" sz="900" dirty="0"/>
              <a:t>Amanda McFarland</a:t>
            </a:r>
          </a:p>
          <a:p>
            <a:pPr algn="ctr"/>
            <a:endParaRPr lang="en-US" sz="900" b="1" u="sng" dirty="0"/>
          </a:p>
          <a:p>
            <a:pPr algn="ctr"/>
            <a:r>
              <a:rPr lang="en-US" sz="900" b="1" u="sng" dirty="0"/>
              <a:t>Part Time </a:t>
            </a:r>
          </a:p>
          <a:p>
            <a:pPr algn="ctr"/>
            <a:r>
              <a:rPr lang="en-US" sz="900" b="1" u="sng" dirty="0"/>
              <a:t>Medical Technologists</a:t>
            </a:r>
          </a:p>
          <a:p>
            <a:pPr algn="ctr"/>
            <a:endParaRPr lang="en-US" sz="900" b="1" u="sng" dirty="0"/>
          </a:p>
          <a:p>
            <a:pPr algn="ctr"/>
            <a:r>
              <a:rPr lang="en-US" sz="900" dirty="0"/>
              <a:t>Wendy Veros</a:t>
            </a:r>
          </a:p>
          <a:p>
            <a:pPr algn="ctr"/>
            <a:endParaRPr lang="en-US" sz="675" dirty="0"/>
          </a:p>
          <a:p>
            <a:pPr algn="ctr"/>
            <a:endParaRPr lang="en-US" sz="675" u="sng" dirty="0"/>
          </a:p>
          <a:p>
            <a:pPr algn="ctr"/>
            <a:endParaRPr lang="en-US" sz="675" dirty="0"/>
          </a:p>
          <a:p>
            <a:pPr algn="ctr"/>
            <a:endParaRPr lang="en-US" sz="675" dirty="0"/>
          </a:p>
          <a:p>
            <a:pPr algn="ctr"/>
            <a:endParaRPr lang="en-US" sz="675" dirty="0"/>
          </a:p>
        </p:txBody>
      </p:sp>
      <p:sp>
        <p:nvSpPr>
          <p:cNvPr id="24" name="Rounded Rectangle 23"/>
          <p:cNvSpPr/>
          <p:nvPr/>
        </p:nvSpPr>
        <p:spPr>
          <a:xfrm>
            <a:off x="6356457" y="3041646"/>
            <a:ext cx="1187343" cy="10473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b="1" u="sng" dirty="0"/>
          </a:p>
          <a:p>
            <a:pPr algn="ctr"/>
            <a:endParaRPr lang="en-US" sz="900" b="1" u="sng" dirty="0"/>
          </a:p>
          <a:p>
            <a:pPr algn="ctr"/>
            <a:r>
              <a:rPr lang="en-US" sz="900" b="1" u="sng" dirty="0"/>
              <a:t>Clinical Research Specialists</a:t>
            </a:r>
            <a:endParaRPr lang="en-US" sz="900" b="1" dirty="0"/>
          </a:p>
          <a:p>
            <a:pPr algn="ctr"/>
            <a:endParaRPr lang="en-US" sz="900" b="1" dirty="0"/>
          </a:p>
          <a:p>
            <a:pPr algn="ctr"/>
            <a:r>
              <a:rPr lang="en-US" sz="900" b="1" dirty="0"/>
              <a:t>Matthew Caldwell</a:t>
            </a:r>
          </a:p>
          <a:p>
            <a:pPr algn="ctr"/>
            <a:r>
              <a:rPr lang="en-US" sz="900" b="1" dirty="0"/>
              <a:t>Britany App</a:t>
            </a:r>
            <a:endParaRPr lang="en-US" sz="675" b="1" dirty="0"/>
          </a:p>
          <a:p>
            <a:pPr algn="ctr"/>
            <a:endParaRPr lang="en-US" sz="675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1591315" y="4175472"/>
            <a:ext cx="1639025" cy="639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u="sng" dirty="0"/>
              <a:t>Clinical Research Coordinator</a:t>
            </a:r>
          </a:p>
          <a:p>
            <a:pPr algn="ctr"/>
            <a:r>
              <a:rPr lang="en-US" sz="825" dirty="0"/>
              <a:t>IRB and Contracting</a:t>
            </a:r>
          </a:p>
          <a:p>
            <a:pPr algn="ctr"/>
            <a:endParaRPr lang="en-US" sz="825" b="1" dirty="0"/>
          </a:p>
          <a:p>
            <a:pPr algn="ctr"/>
            <a:endParaRPr lang="en-US" sz="825" u="sng" dirty="0"/>
          </a:p>
        </p:txBody>
      </p:sp>
      <p:sp>
        <p:nvSpPr>
          <p:cNvPr id="29" name="Rounded Rectangle 28"/>
          <p:cNvSpPr/>
          <p:nvPr/>
        </p:nvSpPr>
        <p:spPr>
          <a:xfrm>
            <a:off x="7531015" y="2116655"/>
            <a:ext cx="1380410" cy="3874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Michelle Zimmerman, MD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821308" y="2978532"/>
            <a:ext cx="1396562" cy="89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 b="1" u="sng" dirty="0"/>
          </a:p>
          <a:p>
            <a:pPr algn="ctr"/>
            <a:endParaRPr lang="en-US" sz="900" b="1" u="sng" dirty="0"/>
          </a:p>
          <a:p>
            <a:pPr algn="ctr"/>
            <a:r>
              <a:rPr lang="en-US" sz="900" b="1" u="sng" dirty="0"/>
              <a:t>Clinical Research Project Manager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/>
              <a:t>Del Warren</a:t>
            </a:r>
          </a:p>
          <a:p>
            <a:pPr algn="ctr"/>
            <a:endParaRPr lang="en-US" sz="675" dirty="0"/>
          </a:p>
          <a:p>
            <a:pPr algn="ctr"/>
            <a:endParaRPr lang="en-US" sz="675" dirty="0"/>
          </a:p>
          <a:p>
            <a:pPr algn="ctr"/>
            <a:endParaRPr lang="en-US" sz="675" dirty="0"/>
          </a:p>
        </p:txBody>
      </p:sp>
      <p:sp>
        <p:nvSpPr>
          <p:cNvPr id="30" name="Rounded Rectangle 29"/>
          <p:cNvSpPr/>
          <p:nvPr/>
        </p:nvSpPr>
        <p:spPr>
          <a:xfrm>
            <a:off x="305400" y="2112168"/>
            <a:ext cx="1285915" cy="38051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Thomas Davis, MD</a:t>
            </a:r>
          </a:p>
        </p:txBody>
      </p:sp>
      <p:cxnSp>
        <p:nvCxnSpPr>
          <p:cNvPr id="46" name="Straight Arrow Connector 45"/>
          <p:cNvCxnSpPr>
            <a:cxnSpLocks/>
          </p:cNvCxnSpPr>
          <p:nvPr/>
        </p:nvCxnSpPr>
        <p:spPr>
          <a:xfrm flipH="1">
            <a:off x="3230340" y="3573543"/>
            <a:ext cx="1168145" cy="617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</p:cNvCxnSpPr>
          <p:nvPr/>
        </p:nvCxnSpPr>
        <p:spPr>
          <a:xfrm flipH="1">
            <a:off x="4944963" y="3536199"/>
            <a:ext cx="8694" cy="225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</p:cNvCxnSpPr>
          <p:nvPr/>
        </p:nvCxnSpPr>
        <p:spPr>
          <a:xfrm>
            <a:off x="5768204" y="3240994"/>
            <a:ext cx="500848" cy="66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4266728" y="395013"/>
            <a:ext cx="1456655" cy="5049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50" dirty="0"/>
              <a:t>Andrea Ligler</a:t>
            </a:r>
          </a:p>
          <a:p>
            <a:pPr algn="ctr"/>
            <a:r>
              <a:rPr lang="en-US" sz="750" dirty="0"/>
              <a:t>Vice Chair of Clinical and Academic Administration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266728" y="1225934"/>
            <a:ext cx="1471655" cy="504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Sally Atcheson </a:t>
            </a:r>
          </a:p>
          <a:p>
            <a:pPr algn="ctr"/>
            <a:r>
              <a:rPr lang="en-US" sz="750" b="1" i="1" dirty="0"/>
              <a:t>Associate Director of Academic Research Administration</a:t>
            </a:r>
            <a:endParaRPr lang="en-US" sz="750" dirty="0"/>
          </a:p>
          <a:p>
            <a:pPr algn="ctr"/>
            <a:endParaRPr lang="en-US" sz="825" dirty="0"/>
          </a:p>
        </p:txBody>
      </p:sp>
      <p:sp>
        <p:nvSpPr>
          <p:cNvPr id="39" name="Rounded Rectangle 38"/>
          <p:cNvSpPr/>
          <p:nvPr/>
        </p:nvSpPr>
        <p:spPr>
          <a:xfrm>
            <a:off x="4283266" y="2892253"/>
            <a:ext cx="1471655" cy="682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u="sng" dirty="0"/>
              <a:t>Clinical Operations Manager</a:t>
            </a:r>
          </a:p>
          <a:p>
            <a:pPr algn="ctr"/>
            <a:endParaRPr lang="en-US" sz="825" u="sng" dirty="0"/>
          </a:p>
          <a:p>
            <a:pPr algn="ctr"/>
            <a:r>
              <a:rPr lang="en-US" sz="825" dirty="0"/>
              <a:t>Becky Buckner</a:t>
            </a:r>
          </a:p>
          <a:p>
            <a:pPr algn="ctr"/>
            <a:endParaRPr lang="en-US" sz="825" dirty="0"/>
          </a:p>
        </p:txBody>
      </p:sp>
      <p:cxnSp>
        <p:nvCxnSpPr>
          <p:cNvPr id="78" name="Straight Arrow Connector 77"/>
          <p:cNvCxnSpPr>
            <a:cxnSpLocks/>
          </p:cNvCxnSpPr>
          <p:nvPr/>
        </p:nvCxnSpPr>
        <p:spPr>
          <a:xfrm>
            <a:off x="6914561" y="2530908"/>
            <a:ext cx="0" cy="175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29" idx="2"/>
          </p:cNvCxnSpPr>
          <p:nvPr/>
        </p:nvCxnSpPr>
        <p:spPr>
          <a:xfrm>
            <a:off x="8221220" y="2504099"/>
            <a:ext cx="10794" cy="219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243789" y="3068594"/>
            <a:ext cx="2043689" cy="221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1670002" y="2125843"/>
            <a:ext cx="1316228" cy="41108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Christopher Emery, MD</a:t>
            </a:r>
          </a:p>
        </p:txBody>
      </p:sp>
      <p:cxnSp>
        <p:nvCxnSpPr>
          <p:cNvPr id="3" name="Straight Arrow Connector 2"/>
          <p:cNvCxnSpPr>
            <a:cxnSpLocks/>
          </p:cNvCxnSpPr>
          <p:nvPr/>
        </p:nvCxnSpPr>
        <p:spPr>
          <a:xfrm>
            <a:off x="4734145" y="1741265"/>
            <a:ext cx="0" cy="116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2" idx="2"/>
          </p:cNvCxnSpPr>
          <p:nvPr/>
        </p:nvCxnSpPr>
        <p:spPr>
          <a:xfrm flipH="1">
            <a:off x="2312168" y="2536926"/>
            <a:ext cx="15948" cy="211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51">
            <a:extLst>
              <a:ext uri="{FF2B5EF4-FFF2-40B4-BE49-F238E27FC236}">
                <a16:creationId xmlns:a16="http://schemas.microsoft.com/office/drawing/2014/main" id="{BE82885E-82CA-43A1-B8A9-E8BABD21E007}"/>
              </a:ext>
            </a:extLst>
          </p:cNvPr>
          <p:cNvSpPr/>
          <p:nvPr/>
        </p:nvSpPr>
        <p:spPr>
          <a:xfrm>
            <a:off x="4962783" y="2125843"/>
            <a:ext cx="1450208" cy="3714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John-Paul Lavik, MD, Ph.D.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2B61771-6FDE-44BE-8AB8-5934ACF40C64}"/>
              </a:ext>
            </a:extLst>
          </p:cNvPr>
          <p:cNvCxnSpPr/>
          <p:nvPr/>
        </p:nvCxnSpPr>
        <p:spPr>
          <a:xfrm>
            <a:off x="5562600" y="2517460"/>
            <a:ext cx="0" cy="192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41">
            <a:extLst>
              <a:ext uri="{FF2B5EF4-FFF2-40B4-BE49-F238E27FC236}">
                <a16:creationId xmlns:a16="http://schemas.microsoft.com/office/drawing/2014/main" id="{EC656269-8C0B-9EDF-AA4F-0A333165B296}"/>
              </a:ext>
            </a:extLst>
          </p:cNvPr>
          <p:cNvSpPr/>
          <p:nvPr/>
        </p:nvSpPr>
        <p:spPr>
          <a:xfrm>
            <a:off x="3138349" y="2130859"/>
            <a:ext cx="1443677" cy="41108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/>
              <a:t>Kenneth Gavina, PhD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B79474-36EE-B35C-6073-70E07BAB699D}"/>
              </a:ext>
            </a:extLst>
          </p:cNvPr>
          <p:cNvCxnSpPr>
            <a:cxnSpLocks/>
          </p:cNvCxnSpPr>
          <p:nvPr/>
        </p:nvCxnSpPr>
        <p:spPr>
          <a:xfrm>
            <a:off x="3716143" y="2526441"/>
            <a:ext cx="0" cy="222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4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Indiana University In-Vitro Diagnostics Industry Sponsored Research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16058" y="2441278"/>
            <a:ext cx="3366655" cy="272868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332940" y="817437"/>
            <a:ext cx="1673712" cy="1394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620391" y="3286969"/>
            <a:ext cx="2203207" cy="24929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9329" y="2981652"/>
            <a:ext cx="1943100" cy="17136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594" y="3406546"/>
            <a:ext cx="18288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err="1"/>
              <a:t>Eskenazi</a:t>
            </a:r>
            <a:r>
              <a:rPr lang="en-US" sz="1200" b="1" u="sng" dirty="0"/>
              <a:t> Health</a:t>
            </a:r>
            <a:endParaRPr lang="en-US" sz="11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Bellflower 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Access to Clinics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Access to ED</a:t>
            </a:r>
          </a:p>
        </p:txBody>
      </p:sp>
      <p:sp>
        <p:nvSpPr>
          <p:cNvPr id="15" name="Oval 14"/>
          <p:cNvSpPr/>
          <p:nvPr/>
        </p:nvSpPr>
        <p:spPr>
          <a:xfrm>
            <a:off x="70418" y="602878"/>
            <a:ext cx="2705266" cy="2342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15171779">
            <a:off x="2544497" y="1415135"/>
            <a:ext cx="913256" cy="102982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dirty="0"/>
              <a:t>Staff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78257" y="968979"/>
            <a:ext cx="1828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Techs: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/>
              <a:t>Amy Young </a:t>
            </a:r>
            <a:r>
              <a:rPr lang="en-US" sz="1200" dirty="0"/>
              <a:t>–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Jennifer LeBlanc -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94053" y="850947"/>
            <a:ext cx="20969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IU Health Pathology Lab</a:t>
            </a:r>
          </a:p>
          <a:p>
            <a:pPr algn="ctr"/>
            <a:r>
              <a:rPr lang="en-US" sz="1200" b="1" u="sng" dirty="0"/>
              <a:t>IUHPL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Research Lab 5018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Access to Clinical Labs: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Chemistry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Cytology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Hematology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Microbiology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Molecular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Virology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6541851" y="826489"/>
            <a:ext cx="2558364" cy="23986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79006" y="1201340"/>
            <a:ext cx="2385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IUH University Hospital</a:t>
            </a:r>
          </a:p>
          <a:p>
            <a:pPr algn="ctr"/>
            <a:r>
              <a:rPr lang="en-US" sz="1200" b="1" u="sng" dirty="0"/>
              <a:t>UH AOC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Research Labs 5008, 5018, 5030, 5031, 5042, 6023, 6025 &amp; 6027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Research Office 6029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Conference Room 6045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Access to Clinics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46342" y="3798961"/>
            <a:ext cx="18364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>
                <a:latin typeface="+mj-lt"/>
              </a:rPr>
              <a:t>Techs: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Wendy Veros – PT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Amanda McFarland -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Danielle Schreiber –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Annie Morical –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Ashley Bay Masters - FT</a:t>
            </a:r>
          </a:p>
          <a:p>
            <a:r>
              <a:rPr lang="en-US" sz="1200" b="1" u="sng" dirty="0">
                <a:solidFill>
                  <a:schemeClr val="tx1"/>
                </a:solidFill>
                <a:latin typeface="+mj-lt"/>
              </a:rPr>
              <a:t>Collectors: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Matt Caldwell – 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j-lt"/>
              </a:rPr>
              <a:t>Britany App - FT</a:t>
            </a:r>
          </a:p>
          <a:p>
            <a:endParaRPr lang="en-US" sz="1200" b="1" u="sng" dirty="0"/>
          </a:p>
        </p:txBody>
      </p:sp>
      <p:sp>
        <p:nvSpPr>
          <p:cNvPr id="21" name="Down Arrow 20"/>
          <p:cNvSpPr/>
          <p:nvPr/>
        </p:nvSpPr>
        <p:spPr>
          <a:xfrm>
            <a:off x="7965894" y="2551050"/>
            <a:ext cx="913256" cy="126031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dirty="0"/>
              <a:t>Staff</a:t>
            </a:r>
          </a:p>
        </p:txBody>
      </p:sp>
      <p:sp>
        <p:nvSpPr>
          <p:cNvPr id="16" name="Oval 15"/>
          <p:cNvSpPr/>
          <p:nvPr/>
        </p:nvSpPr>
        <p:spPr>
          <a:xfrm>
            <a:off x="5066031" y="674221"/>
            <a:ext cx="1554360" cy="126534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83511" y="982606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/>
              <a:t>Methodist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Access to 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Access to Clinics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08317" y="2542782"/>
            <a:ext cx="26988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Principal Investigators</a:t>
            </a:r>
          </a:p>
          <a:p>
            <a:pPr algn="r"/>
            <a:r>
              <a:rPr lang="en-US" sz="1200" dirty="0"/>
              <a:t>Thomas Davis, MD</a:t>
            </a:r>
          </a:p>
          <a:p>
            <a:pPr algn="r"/>
            <a:r>
              <a:rPr lang="en-US" sz="1200" dirty="0"/>
              <a:t>Christopher Emery, MD </a:t>
            </a:r>
          </a:p>
          <a:p>
            <a:pPr algn="r"/>
            <a:r>
              <a:rPr lang="en-US" sz="1200" dirty="0"/>
              <a:t>JP Lavik, MD, PhD</a:t>
            </a:r>
          </a:p>
          <a:p>
            <a:pPr algn="r"/>
            <a:r>
              <a:rPr lang="en-US" sz="1200" dirty="0"/>
              <a:t>Kenneth Gavina, PhD</a:t>
            </a:r>
          </a:p>
          <a:p>
            <a:pPr algn="r"/>
            <a:r>
              <a:rPr lang="en-US" sz="1200" dirty="0"/>
              <a:t>Ryan Relich, PhD</a:t>
            </a:r>
          </a:p>
          <a:p>
            <a:pPr algn="r"/>
            <a:r>
              <a:rPr lang="en-US" sz="1200" dirty="0"/>
              <a:t>Michelle Zimmerman, MD</a:t>
            </a:r>
          </a:p>
          <a:p>
            <a:pPr algn="r"/>
            <a:endParaRPr lang="en-US" sz="1200" dirty="0"/>
          </a:p>
          <a:p>
            <a:pPr algn="r"/>
            <a:endParaRPr lang="en-US" sz="1200" dirty="0"/>
          </a:p>
          <a:p>
            <a:pPr algn="r"/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4036444" y="5994730"/>
            <a:ext cx="228600" cy="2699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60244" y="6515340"/>
            <a:ext cx="381000" cy="30156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34815" y="5934815"/>
            <a:ext cx="45566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= Clinical Research Locations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= Research Staff      </a:t>
            </a:r>
            <a:r>
              <a:rPr lang="en-US" sz="1400" dirty="0">
                <a:solidFill>
                  <a:schemeClr val="bg1"/>
                </a:solidFill>
              </a:rPr>
              <a:t>FT=Full-time    PT=Part-time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5498" y="3912443"/>
            <a:ext cx="3366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Operations Manager:  </a:t>
            </a:r>
            <a:r>
              <a:rPr lang="en-US" sz="1200" dirty="0"/>
              <a:t>Rebecca Buckner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Business Manager:</a:t>
            </a:r>
            <a:r>
              <a:rPr lang="en-US" sz="1200" dirty="0"/>
              <a:t>  Del Warren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Clinical Research Coordinator:</a:t>
            </a:r>
            <a:r>
              <a:rPr lang="en-US" sz="1200" b="1" dirty="0"/>
              <a:t>                   </a:t>
            </a:r>
            <a:endParaRPr lang="en-US" sz="1200" b="1" u="sng" dirty="0"/>
          </a:p>
        </p:txBody>
      </p:sp>
      <p:sp>
        <p:nvSpPr>
          <p:cNvPr id="27" name="Oval 26"/>
          <p:cNvSpPr/>
          <p:nvPr/>
        </p:nvSpPr>
        <p:spPr>
          <a:xfrm>
            <a:off x="1287541" y="4665681"/>
            <a:ext cx="1396270" cy="108970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Riley </a:t>
            </a:r>
          </a:p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Children’s</a:t>
            </a:r>
          </a:p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Hospital</a:t>
            </a:r>
          </a:p>
          <a:p>
            <a:pPr algn="ctr"/>
            <a:endParaRPr lang="en-US" sz="1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37861"/>
      </p:ext>
    </p:extLst>
  </p:cSld>
  <p:clrMapOvr>
    <a:masterClrMapping/>
  </p:clrMapOvr>
</p:sld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path template</Template>
  <TotalTime>396</TotalTime>
  <Words>274</Words>
  <Application>Microsoft Office PowerPoint</Application>
  <PresentationFormat>On-screen Show (4:3)</PresentationFormat>
  <Paragraphs>105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IUSM bottom-banner 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Skarstedt, Fredrik Hans</dc:creator>
  <cp:lastModifiedBy>Buckner, Rebecca J</cp:lastModifiedBy>
  <cp:revision>47</cp:revision>
  <cp:lastPrinted>2021-12-20T16:11:12Z</cp:lastPrinted>
  <dcterms:created xsi:type="dcterms:W3CDTF">2018-03-28T13:29:51Z</dcterms:created>
  <dcterms:modified xsi:type="dcterms:W3CDTF">2025-08-28T19:51:53Z</dcterms:modified>
</cp:coreProperties>
</file>