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60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4" autoAdjust="0"/>
    <p:restoredTop sz="94660"/>
  </p:normalViewPr>
  <p:slideViewPr>
    <p:cSldViewPr>
      <p:cViewPr>
        <p:scale>
          <a:sx n="60" d="100"/>
          <a:sy n="60" d="100"/>
        </p:scale>
        <p:origin x="164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8FFD918-40F2-4DB5-8696-ACB4EC01D86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B8D7305-6C1D-40CA-8C66-0718D998E3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0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5638800"/>
          </a:xfrm>
          <a:prstGeom prst="rect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56388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762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5362" name="Picture 2" descr="IU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5715000"/>
            <a:ext cx="1828800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5656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94848-FA12-4DD4-BE04-697F56C795C0}" type="datetimeFigureOut">
              <a:rPr lang="en-US"/>
              <a:pPr>
                <a:defRPr/>
              </a:pPr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0635E-B556-45A4-AF7A-A5104031E0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374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199"/>
            <a:ext cx="2057400" cy="5334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199"/>
            <a:ext cx="6019800" cy="53340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4A5C4-0ED4-463F-B742-04E9706B4091}" type="datetimeFigureOut">
              <a:rPr lang="en-US"/>
              <a:pPr>
                <a:defRPr/>
              </a:pPr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FA0FE-C1BF-4A41-BCBB-0EFCA96390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628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68799-7420-49D9-83B0-6AD5AED2B94C}" type="datetimeFigureOut">
              <a:rPr lang="en-US"/>
              <a:pPr>
                <a:defRPr/>
              </a:pPr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6682A-5C2B-4D57-9433-209775767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1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41458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9144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304BD-0C98-48A2-BEBF-24D1CDD23BFA}" type="datetimeFigureOut">
              <a:rPr lang="en-US"/>
              <a:pPr>
                <a:defRPr/>
              </a:pPr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E3B42-9CB6-494F-AA48-9B8D599832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617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1273F-279C-4863-9307-8AE7C3A11DFB}" type="datetimeFigureOut">
              <a:rPr lang="en-US"/>
              <a:pPr>
                <a:defRPr/>
              </a:pPr>
              <a:t>3/20/2026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3EAF0-8F89-4F53-A9B2-CC11B9EDE5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93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616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616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8B1F3-25A9-410F-8239-FC35E46DD645}" type="datetimeFigureOut">
              <a:rPr lang="en-US"/>
              <a:pPr>
                <a:defRPr/>
              </a:pPr>
              <a:t>3/20/2026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809B9-F6E3-4C69-80CB-C4183DC232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838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5A7F6-9810-4816-9F6C-26EB3566244B}" type="datetimeFigureOut">
              <a:rPr lang="en-US"/>
              <a:pPr>
                <a:defRPr/>
              </a:pPr>
              <a:t>3/20/2026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E97FC-FCED-4130-992C-722A712951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124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1B651-126F-4D9B-B9FC-B34FA9984AE6}" type="datetimeFigureOut">
              <a:rPr lang="en-US"/>
              <a:pPr>
                <a:defRPr/>
              </a:pPr>
              <a:t>3/20/2026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0D002-8BB8-4C13-8429-6526F1DB6F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947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3008313" cy="977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457201"/>
            <a:ext cx="5111750" cy="53339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356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B3779-9825-49BA-ADAA-BC3B09D134A7}" type="datetimeFigureOut">
              <a:rPr lang="en-US"/>
              <a:pPr>
                <a:defRPr/>
              </a:pPr>
              <a:t>3/20/2026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00962-6FC9-407A-8E8A-215CFD95ED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436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423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0F68A-3A23-4B7D-BA61-EA205CE7BC69}" type="datetimeFigureOut">
              <a:rPr lang="en-US"/>
              <a:pPr>
                <a:defRPr/>
              </a:pPr>
              <a:t>3/20/2026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CE119-5C2E-4FD1-AB70-1E79DE102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576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76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23BDBAF-14DB-4FFF-A06D-F93AD31C5760}" type="datetimeFigureOut">
              <a:rPr lang="en-US"/>
              <a:pPr>
                <a:defRPr/>
              </a:pPr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76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1EF9957-9AAB-43BF-BE76-998114262A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5867400"/>
            <a:ext cx="9144000" cy="990600"/>
          </a:xfrm>
          <a:prstGeom prst="rect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58674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4" name="Picture 10" descr="\\in-path-fs.ads.iu.edu\UserDocs\trbender\Documents\Tracey\logos &amp; templates\IU DPLM trans background.pn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976732"/>
            <a:ext cx="3247292" cy="77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 descr="In-Vitro Diagnostics Industry Sponsored Research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25078" y="276433"/>
            <a:ext cx="2238413" cy="147732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In-Vitro Diagnostics Industry Sponsored Research </a:t>
            </a:r>
          </a:p>
        </p:txBody>
      </p:sp>
      <p:sp>
        <p:nvSpPr>
          <p:cNvPr id="37" name="Rounded Rectangle 36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4266728" y="395013"/>
            <a:ext cx="1456655" cy="50497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50" dirty="0"/>
              <a:t>Andrea Ligler</a:t>
            </a:r>
          </a:p>
          <a:p>
            <a:pPr algn="ctr"/>
            <a:r>
              <a:rPr lang="en-US" sz="750" dirty="0"/>
              <a:t>Vice Chair of Clinical and Academic Administration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4266728" y="1225934"/>
            <a:ext cx="1471655" cy="504974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25" dirty="0"/>
              <a:t>Sally Atcheson </a:t>
            </a:r>
          </a:p>
          <a:p>
            <a:pPr algn="ctr"/>
            <a:r>
              <a:rPr lang="en-US" sz="750" b="1" i="1" dirty="0"/>
              <a:t>Associate Director of Academic Research Administration</a:t>
            </a:r>
            <a:endParaRPr lang="en-US" sz="750" dirty="0"/>
          </a:p>
          <a:p>
            <a:pPr algn="ctr"/>
            <a:endParaRPr lang="en-US" sz="825" dirty="0"/>
          </a:p>
        </p:txBody>
      </p:sp>
      <p:sp>
        <p:nvSpPr>
          <p:cNvPr id="30" name="Rounded Rectangle 29"/>
          <p:cNvSpPr/>
          <p:nvPr/>
        </p:nvSpPr>
        <p:spPr>
          <a:xfrm>
            <a:off x="305400" y="2112168"/>
            <a:ext cx="1285915" cy="38051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25" dirty="0"/>
              <a:t>Thomas Davis, MD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1670002" y="2125843"/>
            <a:ext cx="1316228" cy="41108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25" dirty="0"/>
              <a:t>Christopher Emery, MD</a:t>
            </a:r>
          </a:p>
        </p:txBody>
      </p:sp>
      <p:sp>
        <p:nvSpPr>
          <p:cNvPr id="4" name="Rounded Rectangle 41">
            <a:extLst>
              <a:ext uri="{FF2B5EF4-FFF2-40B4-BE49-F238E27FC236}">
                <a16:creationId xmlns:a16="http://schemas.microsoft.com/office/drawing/2014/main" id="{EC656269-8C0B-9EDF-AA4F-0A333165B296}"/>
              </a:ext>
            </a:extLst>
          </p:cNvPr>
          <p:cNvSpPr/>
          <p:nvPr/>
        </p:nvSpPr>
        <p:spPr>
          <a:xfrm>
            <a:off x="3138349" y="2130859"/>
            <a:ext cx="1443677" cy="41108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25" dirty="0"/>
              <a:t>Kenneth Gavina, PhD</a:t>
            </a:r>
          </a:p>
        </p:txBody>
      </p:sp>
      <p:sp>
        <p:nvSpPr>
          <p:cNvPr id="35" name="Rounded Rectangle 51">
            <a:extLst>
              <a:ext uri="{FF2B5EF4-FFF2-40B4-BE49-F238E27FC236}">
                <a16:creationId xmlns:a16="http://schemas.microsoft.com/office/drawing/2014/main" id="{BE82885E-82CA-43A1-B8A9-E8BABD21E007}"/>
              </a:ext>
            </a:extLst>
          </p:cNvPr>
          <p:cNvSpPr/>
          <p:nvPr/>
        </p:nvSpPr>
        <p:spPr>
          <a:xfrm>
            <a:off x="4962783" y="2125843"/>
            <a:ext cx="1450208" cy="37147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25" dirty="0"/>
              <a:t>John-Paul Lavik, MD, Ph.D.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6477000" y="2125843"/>
            <a:ext cx="1001517" cy="37147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25" dirty="0"/>
              <a:t>Ryan Relich, PhD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7531015" y="2116655"/>
            <a:ext cx="1380410" cy="38744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25" dirty="0"/>
              <a:t>Michelle Zimmerman, MD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4283266" y="2892253"/>
            <a:ext cx="1471655" cy="682856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25" u="sng" dirty="0"/>
              <a:t>Clinical Operations Manager</a:t>
            </a:r>
          </a:p>
          <a:p>
            <a:pPr algn="ctr"/>
            <a:endParaRPr lang="en-US" sz="825" u="sng" dirty="0"/>
          </a:p>
          <a:p>
            <a:pPr algn="ctr"/>
            <a:r>
              <a:rPr lang="en-US" sz="825" dirty="0"/>
              <a:t>Becky Buckner</a:t>
            </a:r>
          </a:p>
          <a:p>
            <a:pPr algn="ctr"/>
            <a:endParaRPr lang="en-US" sz="825" dirty="0"/>
          </a:p>
        </p:txBody>
      </p:sp>
      <p:sp>
        <p:nvSpPr>
          <p:cNvPr id="32" name="Rounded Rectangle 31"/>
          <p:cNvSpPr/>
          <p:nvPr/>
        </p:nvSpPr>
        <p:spPr>
          <a:xfrm>
            <a:off x="821308" y="2978532"/>
            <a:ext cx="1396562" cy="890860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75" b="1" u="sng" dirty="0"/>
          </a:p>
          <a:p>
            <a:pPr algn="ctr"/>
            <a:endParaRPr lang="en-US" sz="900" b="1" u="sng" dirty="0"/>
          </a:p>
          <a:p>
            <a:pPr algn="ctr"/>
            <a:r>
              <a:rPr lang="en-US" sz="900" b="1" u="sng" dirty="0"/>
              <a:t>Clinical Research Project Manager</a:t>
            </a:r>
          </a:p>
          <a:p>
            <a:pPr algn="ctr"/>
            <a:endParaRPr lang="en-US" sz="900" dirty="0"/>
          </a:p>
          <a:p>
            <a:pPr algn="ctr"/>
            <a:r>
              <a:rPr lang="en-US" sz="900" dirty="0"/>
              <a:t>Del Warren</a:t>
            </a:r>
          </a:p>
          <a:p>
            <a:pPr algn="ctr"/>
            <a:endParaRPr lang="en-US" sz="675" dirty="0"/>
          </a:p>
          <a:p>
            <a:pPr algn="ctr"/>
            <a:endParaRPr lang="en-US" sz="675" dirty="0"/>
          </a:p>
          <a:p>
            <a:pPr algn="ctr"/>
            <a:endParaRPr lang="en-US" sz="675" dirty="0"/>
          </a:p>
        </p:txBody>
      </p:sp>
      <p:sp>
        <p:nvSpPr>
          <p:cNvPr id="26" name="Rounded Rectangle 25"/>
          <p:cNvSpPr/>
          <p:nvPr/>
        </p:nvSpPr>
        <p:spPr>
          <a:xfrm>
            <a:off x="1591315" y="4175472"/>
            <a:ext cx="1639025" cy="639841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25" u="sng" dirty="0"/>
              <a:t>Clinical Research Coordinator</a:t>
            </a:r>
          </a:p>
          <a:p>
            <a:pPr algn="ctr"/>
            <a:r>
              <a:rPr lang="en-US" sz="825" dirty="0"/>
              <a:t>IRB and Contracting</a:t>
            </a:r>
          </a:p>
          <a:p>
            <a:pPr algn="ctr"/>
            <a:endParaRPr lang="en-US" sz="825" b="1" dirty="0"/>
          </a:p>
          <a:p>
            <a:pPr algn="ctr"/>
            <a:endParaRPr lang="en-US" sz="825" u="sng" dirty="0"/>
          </a:p>
        </p:txBody>
      </p:sp>
      <p:sp>
        <p:nvSpPr>
          <p:cNvPr id="23" name="Rounded Rectangle 22"/>
          <p:cNvSpPr/>
          <p:nvPr/>
        </p:nvSpPr>
        <p:spPr>
          <a:xfrm>
            <a:off x="4097397" y="3782112"/>
            <a:ext cx="1835426" cy="201340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75" b="1" u="sng" dirty="0"/>
          </a:p>
          <a:p>
            <a:pPr algn="ctr"/>
            <a:endParaRPr lang="en-US" sz="675" b="1" u="sng" dirty="0"/>
          </a:p>
          <a:p>
            <a:pPr algn="ctr"/>
            <a:endParaRPr lang="en-US" sz="675" b="1" u="sng" dirty="0"/>
          </a:p>
          <a:p>
            <a:pPr algn="ctr"/>
            <a:endParaRPr lang="en-US" sz="675" b="1" u="sng" dirty="0"/>
          </a:p>
          <a:p>
            <a:pPr algn="ctr"/>
            <a:r>
              <a:rPr lang="en-US" sz="900" b="1" u="sng" dirty="0"/>
              <a:t>Medical Technologists</a:t>
            </a:r>
          </a:p>
          <a:p>
            <a:pPr algn="ctr"/>
            <a:endParaRPr lang="en-US" sz="900" dirty="0"/>
          </a:p>
          <a:p>
            <a:pPr algn="ctr"/>
            <a:r>
              <a:rPr lang="en-US" sz="900" dirty="0"/>
              <a:t>Danielle Schreiber</a:t>
            </a:r>
          </a:p>
          <a:p>
            <a:pPr algn="ctr"/>
            <a:r>
              <a:rPr lang="en-US" sz="900" dirty="0"/>
              <a:t>Amy Young</a:t>
            </a:r>
          </a:p>
          <a:p>
            <a:pPr algn="ctr"/>
            <a:r>
              <a:rPr lang="en-US" sz="900" dirty="0"/>
              <a:t>Annie Morical</a:t>
            </a:r>
          </a:p>
          <a:p>
            <a:pPr algn="ctr"/>
            <a:r>
              <a:rPr lang="en-US" sz="900" dirty="0"/>
              <a:t>Jennifer LeBlanc</a:t>
            </a:r>
          </a:p>
          <a:p>
            <a:pPr algn="ctr"/>
            <a:r>
              <a:rPr lang="en-US" sz="900" dirty="0"/>
              <a:t>Ashley Bay Masters</a:t>
            </a:r>
          </a:p>
          <a:p>
            <a:pPr algn="ctr"/>
            <a:r>
              <a:rPr lang="en-US" sz="900" dirty="0"/>
              <a:t>Amanda McFarland</a:t>
            </a:r>
          </a:p>
          <a:p>
            <a:pPr algn="ctr"/>
            <a:endParaRPr lang="en-US" sz="900" b="1" u="sng" dirty="0"/>
          </a:p>
          <a:p>
            <a:pPr algn="ctr"/>
            <a:r>
              <a:rPr lang="en-US" sz="900" b="1" u="sng" dirty="0"/>
              <a:t>Part Time </a:t>
            </a:r>
          </a:p>
          <a:p>
            <a:pPr algn="ctr"/>
            <a:r>
              <a:rPr lang="en-US" sz="900" b="1" u="sng" dirty="0"/>
              <a:t>Medical Technologists</a:t>
            </a:r>
          </a:p>
          <a:p>
            <a:pPr algn="ctr"/>
            <a:endParaRPr lang="en-US" sz="900" b="1" u="sng" dirty="0"/>
          </a:p>
          <a:p>
            <a:pPr algn="ctr"/>
            <a:r>
              <a:rPr lang="en-US" sz="900" dirty="0"/>
              <a:t>Wendy Veros</a:t>
            </a:r>
          </a:p>
          <a:p>
            <a:pPr algn="ctr"/>
            <a:endParaRPr lang="en-US" sz="675" dirty="0"/>
          </a:p>
          <a:p>
            <a:pPr algn="ctr"/>
            <a:endParaRPr lang="en-US" sz="675" u="sng" dirty="0"/>
          </a:p>
          <a:p>
            <a:pPr algn="ctr"/>
            <a:endParaRPr lang="en-US" sz="675" dirty="0"/>
          </a:p>
          <a:p>
            <a:pPr algn="ctr"/>
            <a:endParaRPr lang="en-US" sz="675" dirty="0"/>
          </a:p>
          <a:p>
            <a:pPr algn="ctr"/>
            <a:endParaRPr lang="en-US" sz="675" dirty="0"/>
          </a:p>
        </p:txBody>
      </p:sp>
      <p:sp>
        <p:nvSpPr>
          <p:cNvPr id="24" name="Rounded Rectangle 23"/>
          <p:cNvSpPr/>
          <p:nvPr/>
        </p:nvSpPr>
        <p:spPr>
          <a:xfrm>
            <a:off x="6356457" y="3041646"/>
            <a:ext cx="1187343" cy="1047357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75" b="1" u="sng" dirty="0"/>
          </a:p>
          <a:p>
            <a:pPr algn="ctr"/>
            <a:endParaRPr lang="en-US" sz="900" b="1" u="sng" dirty="0"/>
          </a:p>
          <a:p>
            <a:pPr algn="ctr"/>
            <a:r>
              <a:rPr lang="en-US" sz="900" b="1" u="sng" dirty="0"/>
              <a:t>Clinical Research Specialists</a:t>
            </a:r>
            <a:endParaRPr lang="en-US" sz="900" b="1" dirty="0"/>
          </a:p>
          <a:p>
            <a:pPr algn="ctr"/>
            <a:endParaRPr lang="en-US" sz="900" b="1" dirty="0"/>
          </a:p>
          <a:p>
            <a:pPr algn="ctr"/>
            <a:r>
              <a:rPr lang="en-US" sz="900" b="1" dirty="0"/>
              <a:t>Matthew Caldwell</a:t>
            </a:r>
          </a:p>
          <a:p>
            <a:pPr algn="ctr"/>
            <a:r>
              <a:rPr lang="en-US" sz="900" b="1" dirty="0"/>
              <a:t>Britany App</a:t>
            </a:r>
            <a:endParaRPr lang="en-US" sz="675" b="1" dirty="0"/>
          </a:p>
          <a:p>
            <a:pPr algn="ctr"/>
            <a:endParaRPr lang="en-US" sz="675" b="1" dirty="0"/>
          </a:p>
        </p:txBody>
      </p:sp>
      <p:cxnSp>
        <p:nvCxnSpPr>
          <p:cNvPr id="14" name="Straight Connector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V="1">
            <a:off x="246240" y="2706852"/>
            <a:ext cx="8144005" cy="62146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>
            <a:off x="869113" y="2408034"/>
            <a:ext cx="1350" cy="3305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3230340" y="3573543"/>
            <a:ext cx="1168145" cy="617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4944963" y="3536199"/>
            <a:ext cx="8694" cy="2257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768204" y="3240994"/>
            <a:ext cx="500848" cy="661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914561" y="2530908"/>
            <a:ext cx="0" cy="1759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29" idx="2"/>
          </p:cNvCxnSpPr>
          <p:nvPr/>
        </p:nvCxnSpPr>
        <p:spPr>
          <a:xfrm>
            <a:off x="8221220" y="2504099"/>
            <a:ext cx="10794" cy="2190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>
            <a:off x="2243789" y="3068594"/>
            <a:ext cx="2043689" cy="2219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734145" y="1741265"/>
            <a:ext cx="0" cy="11677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42" idx="2"/>
          </p:cNvCxnSpPr>
          <p:nvPr/>
        </p:nvCxnSpPr>
        <p:spPr>
          <a:xfrm flipH="1">
            <a:off x="2312168" y="2536926"/>
            <a:ext cx="15948" cy="2119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52B61771-6FDE-44BE-8AB8-5934ACF40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562600" y="2517460"/>
            <a:ext cx="0" cy="1923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C8B79474-36EE-B35C-6073-70E07BAB6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716143" y="2526441"/>
            <a:ext cx="0" cy="2224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4645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 noGrp="1"/>
          </p:cNvSpPr>
          <p:nvPr>
            <p:ph type="title" idx="4294967295"/>
          </p:nvPr>
        </p:nvSpPr>
        <p:spPr>
          <a:xfrm>
            <a:off x="152400" y="228600"/>
            <a:ext cx="8763000" cy="40011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Indiana University In-Vitro Diagnostics Industry Sponsored Research</a:t>
            </a:r>
          </a:p>
        </p:txBody>
      </p:sp>
      <p:sp>
        <p:nvSpPr>
          <p:cNvPr id="5" name="Rounded Rectangl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16058" y="2441278"/>
            <a:ext cx="3366655" cy="272868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32940" y="817437"/>
            <a:ext cx="1673712" cy="139431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20391" y="3286969"/>
            <a:ext cx="2203207" cy="249294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" name="Oval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9329" y="2981652"/>
            <a:ext cx="1943100" cy="171367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418" y="602878"/>
            <a:ext cx="2705266" cy="234268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4053" y="850947"/>
            <a:ext cx="209696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/>
              <a:t>IU Health Pathology Lab</a:t>
            </a:r>
          </a:p>
          <a:p>
            <a:pPr algn="ctr"/>
            <a:r>
              <a:rPr lang="en-US" sz="1200" b="1" u="sng" dirty="0"/>
              <a:t>IUHPL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Research Lab 5018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Access to Clinical Labs: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sz="1200" dirty="0"/>
              <a:t>Chemistry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sz="1200" dirty="0"/>
              <a:t>Cytology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sz="1200" dirty="0"/>
              <a:t>Hematology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sz="1200" dirty="0"/>
              <a:t>Microbiology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sz="1200" dirty="0"/>
              <a:t>Molecular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sz="1200" dirty="0"/>
              <a:t>Virology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14" name="Down Arrow 13"/>
          <p:cNvSpPr/>
          <p:nvPr/>
        </p:nvSpPr>
        <p:spPr>
          <a:xfrm rot="15171779">
            <a:off x="2544497" y="1415135"/>
            <a:ext cx="913256" cy="1029826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2400" dirty="0"/>
              <a:t>Staff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78257" y="968979"/>
            <a:ext cx="1828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/>
              <a:t>Techs: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/>
              <a:t>Amy Young </a:t>
            </a:r>
            <a:r>
              <a:rPr lang="en-US" sz="1200" dirty="0"/>
              <a:t>– FT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Jennifer LeBlanc - FT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18" name="Oval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41851" y="826489"/>
            <a:ext cx="2558364" cy="239868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6" name="Oval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66031" y="674221"/>
            <a:ext cx="1554360" cy="1265343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083511" y="982606"/>
            <a:ext cx="15632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u="sng" dirty="0"/>
              <a:t>Methodist Hospital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Access to 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Access to Clinics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679006" y="1201340"/>
            <a:ext cx="23856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IUH University Hospital</a:t>
            </a:r>
          </a:p>
          <a:p>
            <a:pPr algn="ctr"/>
            <a:r>
              <a:rPr lang="en-US" sz="1200" b="1" u="sng" dirty="0"/>
              <a:t>UH AOC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Research Labs 5008, 5018, 5030, 5031, 5042, 6023, 6025 &amp; 6027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Research Office 6029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Conference Room 6045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Access to Clinics</a:t>
            </a:r>
          </a:p>
        </p:txBody>
      </p:sp>
      <p:sp>
        <p:nvSpPr>
          <p:cNvPr id="21" name="Down Arrow 20"/>
          <p:cNvSpPr/>
          <p:nvPr/>
        </p:nvSpPr>
        <p:spPr>
          <a:xfrm>
            <a:off x="7965894" y="2551050"/>
            <a:ext cx="913256" cy="1260315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2400" dirty="0"/>
              <a:t>Staff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746342" y="3798961"/>
            <a:ext cx="183646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u="sng" dirty="0">
                <a:latin typeface="+mj-lt"/>
              </a:rPr>
              <a:t>Techs: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+mj-lt"/>
              </a:rPr>
              <a:t>Wendy Veros – PT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+mj-lt"/>
              </a:rPr>
              <a:t>Amanda McFarland - FT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+mj-lt"/>
              </a:rPr>
              <a:t>Danielle Schreiber – FT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+mj-lt"/>
              </a:rPr>
              <a:t>Annie Morical – FT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+mj-lt"/>
              </a:rPr>
              <a:t>Ashley Bay Masters - FT</a:t>
            </a:r>
          </a:p>
          <a:p>
            <a:r>
              <a:rPr lang="en-US" sz="1200" b="1" u="sng" dirty="0">
                <a:solidFill>
                  <a:schemeClr val="tx1"/>
                </a:solidFill>
                <a:latin typeface="+mj-lt"/>
              </a:rPr>
              <a:t>Collectors:</a:t>
            </a:r>
            <a:endParaRPr lang="en-US" sz="1200" dirty="0">
              <a:solidFill>
                <a:schemeClr val="tx1"/>
              </a:solidFill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+mj-lt"/>
              </a:rPr>
              <a:t>Matt Caldwell – FT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+mj-lt"/>
              </a:rPr>
              <a:t>Britany App - FT</a:t>
            </a:r>
          </a:p>
          <a:p>
            <a:endParaRPr lang="en-US" sz="12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340594" y="3406546"/>
            <a:ext cx="182880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 err="1"/>
              <a:t>Eskenazi</a:t>
            </a:r>
            <a:r>
              <a:rPr lang="en-US" sz="1200" b="1" u="sng" dirty="0"/>
              <a:t> Health</a:t>
            </a:r>
            <a:endParaRPr lang="en-US" sz="1100" b="1" u="sng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Bellflower Clinic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Access to Clinics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Access to ED</a:t>
            </a:r>
          </a:p>
        </p:txBody>
      </p:sp>
      <p:sp>
        <p:nvSpPr>
          <p:cNvPr id="27" name="Oval 26"/>
          <p:cNvSpPr/>
          <p:nvPr/>
        </p:nvSpPr>
        <p:spPr>
          <a:xfrm>
            <a:off x="1287541" y="4665681"/>
            <a:ext cx="1396270" cy="108970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u="sng" dirty="0">
                <a:solidFill>
                  <a:schemeClr val="tx1"/>
                </a:solidFill>
              </a:rPr>
              <a:t>Riley </a:t>
            </a:r>
          </a:p>
          <a:p>
            <a:pPr algn="ctr"/>
            <a:r>
              <a:rPr lang="en-US" sz="1200" b="1" u="sng" dirty="0">
                <a:solidFill>
                  <a:schemeClr val="tx1"/>
                </a:solidFill>
              </a:rPr>
              <a:t>Children’s</a:t>
            </a:r>
          </a:p>
          <a:p>
            <a:pPr algn="ctr"/>
            <a:r>
              <a:rPr lang="en-US" sz="1200" b="1" u="sng" dirty="0">
                <a:solidFill>
                  <a:schemeClr val="tx1"/>
                </a:solidFill>
              </a:rPr>
              <a:t>Hospital</a:t>
            </a:r>
          </a:p>
          <a:p>
            <a:pPr algn="ctr"/>
            <a:endParaRPr lang="en-US" sz="1200" b="1" u="sng" dirty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108317" y="2542782"/>
            <a:ext cx="269880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/>
              <a:t>Principal Investigators</a:t>
            </a:r>
          </a:p>
          <a:p>
            <a:pPr algn="r"/>
            <a:r>
              <a:rPr lang="en-US" sz="1200" dirty="0"/>
              <a:t>Thomas Davis, MD</a:t>
            </a:r>
          </a:p>
          <a:p>
            <a:pPr algn="r"/>
            <a:r>
              <a:rPr lang="en-US" sz="1200" dirty="0"/>
              <a:t>Christopher Emery, MD </a:t>
            </a:r>
          </a:p>
          <a:p>
            <a:pPr algn="r"/>
            <a:r>
              <a:rPr lang="en-US" sz="1200" dirty="0"/>
              <a:t>JP Lavik, MD, PhD</a:t>
            </a:r>
          </a:p>
          <a:p>
            <a:pPr algn="r"/>
            <a:r>
              <a:rPr lang="en-US" sz="1200" dirty="0"/>
              <a:t>Kenneth Gavina, PhD</a:t>
            </a:r>
          </a:p>
          <a:p>
            <a:pPr algn="r"/>
            <a:r>
              <a:rPr lang="en-US" sz="1200" dirty="0"/>
              <a:t>Ryan Relich, PhD</a:t>
            </a:r>
          </a:p>
          <a:p>
            <a:pPr algn="r"/>
            <a:r>
              <a:rPr lang="en-US" sz="1200" dirty="0"/>
              <a:t>Michelle Zimmerman, MD</a:t>
            </a:r>
          </a:p>
          <a:p>
            <a:pPr algn="r"/>
            <a:endParaRPr lang="en-US" sz="1200" dirty="0"/>
          </a:p>
          <a:p>
            <a:pPr algn="r"/>
            <a:endParaRPr lang="en-US" sz="1200" dirty="0"/>
          </a:p>
          <a:p>
            <a:pPr algn="r"/>
            <a:endParaRPr lang="en-US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2715498" y="3912443"/>
            <a:ext cx="33666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Operations Manager:  </a:t>
            </a:r>
            <a:r>
              <a:rPr lang="en-US" sz="1200" dirty="0"/>
              <a:t>Rebecca Buckner </a:t>
            </a:r>
          </a:p>
          <a:p>
            <a:pPr algn="ctr"/>
            <a:endParaRPr lang="en-US" sz="1200" dirty="0"/>
          </a:p>
          <a:p>
            <a:pPr algn="ctr"/>
            <a:r>
              <a:rPr lang="en-US" sz="1200" b="1" u="sng" dirty="0"/>
              <a:t>Business Manager:</a:t>
            </a:r>
            <a:r>
              <a:rPr lang="en-US" sz="1200" dirty="0"/>
              <a:t>  Del Warren </a:t>
            </a:r>
          </a:p>
          <a:p>
            <a:pPr algn="ctr"/>
            <a:endParaRPr lang="en-US" sz="1200" dirty="0"/>
          </a:p>
          <a:p>
            <a:pPr algn="ctr"/>
            <a:r>
              <a:rPr lang="en-US" sz="1200" b="1" u="sng" dirty="0"/>
              <a:t>Clinical Research Coordinator:</a:t>
            </a:r>
            <a:r>
              <a:rPr lang="en-US" sz="1200" b="1" dirty="0"/>
              <a:t>                   </a:t>
            </a:r>
            <a:endParaRPr lang="en-US" sz="1200" b="1" u="sng" dirty="0"/>
          </a:p>
        </p:txBody>
      </p:sp>
      <p:sp>
        <p:nvSpPr>
          <p:cNvPr id="24" name="Oval 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36444" y="5994730"/>
            <a:ext cx="228600" cy="26998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60244" y="6515340"/>
            <a:ext cx="381000" cy="301563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4334815" y="5934815"/>
            <a:ext cx="45566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= Clinical Research Locations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= Research Staff      </a:t>
            </a:r>
            <a:r>
              <a:rPr lang="en-US" sz="1400" dirty="0">
                <a:solidFill>
                  <a:schemeClr val="bg1"/>
                </a:solidFill>
              </a:rPr>
              <a:t>FT=Full-time    PT=Part-time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937861"/>
      </p:ext>
    </p:extLst>
  </p:cSld>
  <p:clrMapOvr>
    <a:masterClrMapping/>
  </p:clrMapOvr>
</p:sld>
</file>

<file path=ppt/theme/theme1.xml><?xml version="1.0" encoding="utf-8"?>
<a:theme xmlns:a="http://schemas.openxmlformats.org/drawingml/2006/main" name="IUSM bottom-banner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path template</Template>
  <TotalTime>410</TotalTime>
  <Words>274</Words>
  <Application>Microsoft Office PowerPoint</Application>
  <PresentationFormat>On-screen Show (4:3)</PresentationFormat>
  <Paragraphs>105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IUSM bottom-banner template</vt:lpstr>
      <vt:lpstr>In-Vitro Diagnostics Industry Sponsored Research </vt:lpstr>
      <vt:lpstr>Indiana University In-Vitro Diagnostics Industry Sponsored Research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Skarstedt, Fredrik Hans</dc:creator>
  <cp:lastModifiedBy>Geisler, Alyssa Joan</cp:lastModifiedBy>
  <cp:revision>48</cp:revision>
  <cp:lastPrinted>2021-12-20T16:11:12Z</cp:lastPrinted>
  <dcterms:created xsi:type="dcterms:W3CDTF">2018-03-28T13:29:51Z</dcterms:created>
  <dcterms:modified xsi:type="dcterms:W3CDTF">2026-03-20T19:00:54Z</dcterms:modified>
</cp:coreProperties>
</file>