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4"/>
    <p:sldMasterId id="2147483766" r:id="rId5"/>
    <p:sldMasterId id="2147483778" r:id="rId6"/>
    <p:sldMasterId id="2147483790" r:id="rId7"/>
    <p:sldMasterId id="2147483802" r:id="rId8"/>
  </p:sldMasterIdLst>
  <p:notesMasterIdLst>
    <p:notesMasterId r:id="rId46"/>
  </p:notesMasterIdLst>
  <p:handoutMasterIdLst>
    <p:handoutMasterId r:id="rId47"/>
  </p:handoutMasterIdLst>
  <p:sldIdLst>
    <p:sldId id="360" r:id="rId9"/>
    <p:sldId id="375" r:id="rId10"/>
    <p:sldId id="365" r:id="rId11"/>
    <p:sldId id="378" r:id="rId12"/>
    <p:sldId id="379" r:id="rId13"/>
    <p:sldId id="380" r:id="rId14"/>
    <p:sldId id="383" r:id="rId15"/>
    <p:sldId id="384" r:id="rId16"/>
    <p:sldId id="385" r:id="rId17"/>
    <p:sldId id="388" r:id="rId18"/>
    <p:sldId id="387" r:id="rId19"/>
    <p:sldId id="386" r:id="rId20"/>
    <p:sldId id="355" r:id="rId21"/>
    <p:sldId id="377" r:id="rId22"/>
    <p:sldId id="353" r:id="rId23"/>
    <p:sldId id="357" r:id="rId24"/>
    <p:sldId id="358" r:id="rId25"/>
    <p:sldId id="374" r:id="rId26"/>
    <p:sldId id="389" r:id="rId27"/>
    <p:sldId id="366" r:id="rId28"/>
    <p:sldId id="372" r:id="rId29"/>
    <p:sldId id="371" r:id="rId30"/>
    <p:sldId id="367" r:id="rId31"/>
    <p:sldId id="392" r:id="rId32"/>
    <p:sldId id="390" r:id="rId33"/>
    <p:sldId id="393" r:id="rId34"/>
    <p:sldId id="391" r:id="rId35"/>
    <p:sldId id="369" r:id="rId36"/>
    <p:sldId id="368" r:id="rId37"/>
    <p:sldId id="370" r:id="rId38"/>
    <p:sldId id="394" r:id="rId39"/>
    <p:sldId id="400" r:id="rId40"/>
    <p:sldId id="399" r:id="rId41"/>
    <p:sldId id="401" r:id="rId42"/>
    <p:sldId id="395" r:id="rId43"/>
    <p:sldId id="398" r:id="rId44"/>
    <p:sldId id="397" r:id="rId45"/>
  </p:sldIdLst>
  <p:sldSz cx="9144000" cy="6858000" type="screen4x3"/>
  <p:notesSz cx="7010400" cy="9296400"/>
  <p:custDataLst>
    <p:tags r:id="rId48"/>
  </p:custDataLst>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33CCFF"/>
    <a:srgbClr val="FF66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31" autoAdjust="0"/>
    <p:restoredTop sz="94660"/>
  </p:normalViewPr>
  <p:slideViewPr>
    <p:cSldViewPr>
      <p:cViewPr varScale="1">
        <p:scale>
          <a:sx n="117" d="100"/>
          <a:sy n="117" d="100"/>
        </p:scale>
        <p:origin x="1476" y="114"/>
      </p:cViewPr>
      <p:guideLst>
        <p:guide orient="horz" pos="2160"/>
        <p:guide pos="2880"/>
      </p:guideLst>
    </p:cSldViewPr>
  </p:slideViewPr>
  <p:notesTextViewPr>
    <p:cViewPr>
      <p:scale>
        <a:sx n="1" d="1"/>
        <a:sy n="1" d="1"/>
      </p:scale>
      <p:origin x="0" y="0"/>
    </p:cViewPr>
  </p:notesTextViewPr>
  <p:sorterViewPr>
    <p:cViewPr>
      <p:scale>
        <a:sx n="100" d="100"/>
        <a:sy n="100" d="100"/>
      </p:scale>
      <p:origin x="0" y="292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ags" Target="tags/tag1.xml"/><Relationship Id="rId8" Type="http://schemas.openxmlformats.org/officeDocument/2006/relationships/slideMaster" Target="slideMasters/slideMaster5.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9A957729-0C55-4399-BBAF-F9D7ACFFA993}" type="slidenum">
              <a:rPr lang="en-US" smtClean="0"/>
              <a:t>‹#›</a:t>
            </a:fld>
            <a:endParaRPr lang="en-US" dirty="0"/>
          </a:p>
        </p:txBody>
      </p:sp>
    </p:spTree>
    <p:extLst>
      <p:ext uri="{BB962C8B-B14F-4D97-AF65-F5344CB8AC3E}">
        <p14:creationId xmlns:p14="http://schemas.microsoft.com/office/powerpoint/2010/main" val="301208642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pPr>
              <a:defRPr/>
            </a:pPr>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pPr>
              <a:defRPr/>
            </a:pPr>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pPr>
              <a:defRPr/>
            </a:pPr>
            <a:fld id="{F51BB09B-BBC9-4B85-BE0E-3FD7F0C9879A}" type="slidenum">
              <a:rPr lang="en-US"/>
              <a:pPr>
                <a:defRPr/>
              </a:pPr>
              <a:t>‹#›</a:t>
            </a:fld>
            <a:endParaRPr lang="en-US" dirty="0"/>
          </a:p>
        </p:txBody>
      </p:sp>
    </p:spTree>
    <p:extLst>
      <p:ext uri="{BB962C8B-B14F-4D97-AF65-F5344CB8AC3E}">
        <p14:creationId xmlns:p14="http://schemas.microsoft.com/office/powerpoint/2010/main" val="1499722644"/>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5"/>
          <p:cNvSpPr>
            <a:spLocks noChangeArrowheads="1"/>
          </p:cNvSpPr>
          <p:nvPr/>
        </p:nvSpPr>
        <p:spPr bwMode="auto">
          <a:xfrm>
            <a:off x="196850" y="228600"/>
            <a:ext cx="8712200" cy="6426200"/>
          </a:xfrm>
          <a:prstGeom prst="rect">
            <a:avLst/>
          </a:prstGeom>
          <a:solidFill>
            <a:srgbClr val="F2EDD7"/>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eaLnBrk="1" hangingPunct="1">
              <a:defRPr/>
            </a:pPr>
            <a:endParaRPr lang="en-US" altLang="en-US" dirty="0"/>
          </a:p>
        </p:txBody>
      </p:sp>
      <p:sp>
        <p:nvSpPr>
          <p:cNvPr id="5" name="Line 11"/>
          <p:cNvSpPr>
            <a:spLocks noChangeShapeType="1"/>
          </p:cNvSpPr>
          <p:nvPr/>
        </p:nvSpPr>
        <p:spPr bwMode="auto">
          <a:xfrm>
            <a:off x="1693863" y="3870325"/>
            <a:ext cx="5756275"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6" name="Line 12"/>
          <p:cNvSpPr>
            <a:spLocks noChangeShapeType="1"/>
          </p:cNvSpPr>
          <p:nvPr/>
        </p:nvSpPr>
        <p:spPr bwMode="auto">
          <a:xfrm>
            <a:off x="1693863" y="5165725"/>
            <a:ext cx="5756275"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pic>
        <p:nvPicPr>
          <p:cNvPr id="7" name="Picture 26" descr="IUhealthV4c_150dp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6763" y="1270000"/>
            <a:ext cx="5049837"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85800" y="3892550"/>
            <a:ext cx="7772400" cy="1239838"/>
          </a:xfrm>
        </p:spPr>
        <p:txBody>
          <a:bodyPr anchor="ctr" anchorCtr="1"/>
          <a:lstStyle>
            <a:lvl1pPr>
              <a:defRPr sz="3200"/>
            </a:lvl1pPr>
          </a:lstStyle>
          <a:p>
            <a:pPr lvl="0"/>
            <a:r>
              <a:rPr lang="en-US" altLang="en-US" noProof="0"/>
              <a:t>Click to edit Master title style</a:t>
            </a:r>
          </a:p>
        </p:txBody>
      </p:sp>
      <p:sp>
        <p:nvSpPr>
          <p:cNvPr id="4099" name="Rectangle 3"/>
          <p:cNvSpPr>
            <a:spLocks noGrp="1" noChangeArrowheads="1"/>
          </p:cNvSpPr>
          <p:nvPr>
            <p:ph type="subTitle" idx="1"/>
          </p:nvPr>
        </p:nvSpPr>
        <p:spPr>
          <a:xfrm>
            <a:off x="1371600" y="5895975"/>
            <a:ext cx="6400800" cy="631825"/>
          </a:xfrm>
        </p:spPr>
        <p:txBody>
          <a:bodyPr anchor="b" anchorCtr="1"/>
          <a:lstStyle>
            <a:lvl1pPr marL="0" indent="0" algn="ctr">
              <a:buFontTx/>
              <a:buNone/>
              <a:defRPr sz="1600"/>
            </a:lvl1pPr>
          </a:lstStyle>
          <a:p>
            <a:pPr lvl="0"/>
            <a:r>
              <a:rPr lang="en-US" altLang="en-US" noProof="0"/>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fld id="{F22356F0-4A20-4280-A592-EF758D45C773}" type="datetimeFigureOut">
              <a:rPr lang="en-US"/>
              <a:pPr>
                <a:defRPr/>
              </a:pPr>
              <a:t>7/11/2024</a:t>
            </a:fld>
            <a:endParaRPr lang="en-US" dirty="0"/>
          </a:p>
        </p:txBody>
      </p:sp>
      <p:sp>
        <p:nvSpPr>
          <p:cNvPr id="9" name="Rectangle 6"/>
          <p:cNvSpPr>
            <a:spLocks noGrp="1" noChangeArrowheads="1"/>
          </p:cNvSpPr>
          <p:nvPr>
            <p:ph type="sldNum" sz="quarter" idx="11"/>
          </p:nvPr>
        </p:nvSpPr>
        <p:spPr/>
        <p:txBody>
          <a:bodyPr/>
          <a:lstStyle>
            <a:lvl1pPr>
              <a:defRPr/>
            </a:lvl1pPr>
          </a:lstStyle>
          <a:p>
            <a:pPr>
              <a:defRPr/>
            </a:pPr>
            <a:fld id="{50088B5C-C981-471C-B9C3-283EB19A1BC5}" type="slidenum">
              <a:rPr lang="en-US"/>
              <a:pPr>
                <a:defRPr/>
              </a:pPr>
              <a:t>‹#›</a:t>
            </a:fld>
            <a:endParaRPr lang="en-US" dirty="0"/>
          </a:p>
        </p:txBody>
      </p:sp>
      <p:sp>
        <p:nvSpPr>
          <p:cNvPr id="10" name="Rectangle 4"/>
          <p:cNvSpPr>
            <a:spLocks noChangeArrowheads="1"/>
          </p:cNvSpPr>
          <p:nvPr userDrawn="1"/>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endParaRPr lang="en-US" altLang="en-US" dirty="0"/>
          </a:p>
        </p:txBody>
      </p:sp>
      <p:sp>
        <p:nvSpPr>
          <p:cNvPr id="11" name="Rectangle 5"/>
          <p:cNvSpPr>
            <a:spLocks noChangeArrowheads="1"/>
          </p:cNvSpPr>
          <p:nvPr userDrawn="1"/>
        </p:nvSpPr>
        <p:spPr bwMode="auto">
          <a:xfrm>
            <a:off x="0" y="800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defRPr/>
            </a:pPr>
            <a:r>
              <a:rPr lang="en-US" altLang="en-US" sz="1200" b="1" dirty="0">
                <a:latin typeface="Arial" charset="0"/>
                <a:cs typeface="Times New Roman" pitchFamily="18" charset="0"/>
              </a:rPr>
              <a:t>                     </a:t>
            </a:r>
            <a:endParaRPr lang="en-US" altLang="en-US" dirty="0"/>
          </a:p>
        </p:txBody>
      </p:sp>
      <p:sp>
        <p:nvSpPr>
          <p:cNvPr id="12" name="Rectangle 6"/>
          <p:cNvSpPr>
            <a:spLocks noChangeArrowheads="1"/>
          </p:cNvSpPr>
          <p:nvPr userDrawn="1"/>
        </p:nvSpPr>
        <p:spPr bwMode="auto">
          <a:xfrm>
            <a:off x="0" y="1381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defRPr/>
            </a:pPr>
            <a:r>
              <a:rPr lang="en-US" altLang="en-US" sz="1200" b="1" dirty="0">
                <a:latin typeface="Arial" charset="0"/>
                <a:cs typeface="Times New Roman" pitchFamily="18" charset="0"/>
              </a:rPr>
              <a:t>                </a:t>
            </a:r>
            <a:endParaRPr lang="en-US" altLang="en-US" dirty="0"/>
          </a:p>
        </p:txBody>
      </p:sp>
    </p:spTree>
    <p:extLst>
      <p:ext uri="{BB962C8B-B14F-4D97-AF65-F5344CB8AC3E}">
        <p14:creationId xmlns:p14="http://schemas.microsoft.com/office/powerpoint/2010/main" val="3564062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fld id="{745813E3-EF3A-4DD7-A422-47357A83D0EC}" type="datetimeFigureOut">
              <a:rPr lang="en-US" smtClean="0"/>
              <a:pPr>
                <a:defRPr/>
              </a:pPr>
              <a:t>7/11/2024</a:t>
            </a:fld>
            <a:endParaRPr lang="en-US" dirty="0"/>
          </a:p>
        </p:txBody>
      </p:sp>
      <p:sp>
        <p:nvSpPr>
          <p:cNvPr id="5" name="Rectangle 14"/>
          <p:cNvSpPr>
            <a:spLocks noGrp="1" noChangeArrowheads="1"/>
          </p:cNvSpPr>
          <p:nvPr>
            <p:ph type="sldNum" sz="quarter" idx="11"/>
          </p:nvPr>
        </p:nvSpPr>
        <p:spPr>
          <a:ln/>
        </p:spPr>
        <p:txBody>
          <a:bodyPr/>
          <a:lstStyle>
            <a:lvl1pPr>
              <a:defRPr/>
            </a:lvl1pPr>
          </a:lstStyle>
          <a:p>
            <a:pPr>
              <a:defRPr/>
            </a:pPr>
            <a:fld id="{8779A213-84EB-4BC3-B1FA-500E576957F3}" type="slidenum">
              <a:rPr lang="en-US" smtClean="0"/>
              <a:pPr>
                <a:defRPr/>
              </a:pPr>
              <a:t>‹#›</a:t>
            </a:fld>
            <a:endParaRPr lang="en-US" dirty="0"/>
          </a:p>
        </p:txBody>
      </p:sp>
    </p:spTree>
    <p:extLst>
      <p:ext uri="{BB962C8B-B14F-4D97-AF65-F5344CB8AC3E}">
        <p14:creationId xmlns:p14="http://schemas.microsoft.com/office/powerpoint/2010/main" val="3739344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1763" y="28575"/>
            <a:ext cx="2062162" cy="59547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90513" y="28575"/>
            <a:ext cx="6038850" cy="59547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fld id="{ED273074-AC39-495E-AEFE-7AEB1847AD97}" type="datetimeFigureOut">
              <a:rPr lang="en-US" smtClean="0"/>
              <a:pPr>
                <a:defRPr/>
              </a:pPr>
              <a:t>7/11/2024</a:t>
            </a:fld>
            <a:endParaRPr lang="en-US" dirty="0"/>
          </a:p>
        </p:txBody>
      </p:sp>
      <p:sp>
        <p:nvSpPr>
          <p:cNvPr id="5" name="Rectangle 14"/>
          <p:cNvSpPr>
            <a:spLocks noGrp="1" noChangeArrowheads="1"/>
          </p:cNvSpPr>
          <p:nvPr>
            <p:ph type="sldNum" sz="quarter" idx="11"/>
          </p:nvPr>
        </p:nvSpPr>
        <p:spPr>
          <a:ln/>
        </p:spPr>
        <p:txBody>
          <a:bodyPr/>
          <a:lstStyle>
            <a:lvl1pPr>
              <a:defRPr/>
            </a:lvl1pPr>
          </a:lstStyle>
          <a:p>
            <a:pPr>
              <a:defRPr/>
            </a:pPr>
            <a:fld id="{2360682B-4CAB-455B-BC02-5F372004921A}" type="slidenum">
              <a:rPr lang="en-US" smtClean="0"/>
              <a:pPr>
                <a:defRPr/>
              </a:pPr>
              <a:t>‹#›</a:t>
            </a:fld>
            <a:endParaRPr lang="en-US" dirty="0"/>
          </a:p>
        </p:txBody>
      </p:sp>
    </p:spTree>
    <p:extLst>
      <p:ext uri="{BB962C8B-B14F-4D97-AF65-F5344CB8AC3E}">
        <p14:creationId xmlns:p14="http://schemas.microsoft.com/office/powerpoint/2010/main" val="361769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solidFill>
          <a:schemeClr val="bg1"/>
        </a:solidFill>
        <a:effectLst/>
      </p:bgPr>
    </p:bg>
    <p:spTree>
      <p:nvGrpSpPr>
        <p:cNvPr id="1" name=""/>
        <p:cNvGrpSpPr/>
        <p:nvPr/>
      </p:nvGrpSpPr>
      <p:grpSpPr>
        <a:xfrm>
          <a:off x="0" y="0"/>
          <a:ext cx="0" cy="0"/>
          <a:chOff x="0" y="0"/>
          <a:chExt cx="0" cy="0"/>
        </a:xfrm>
      </p:grpSpPr>
      <p:sp>
        <p:nvSpPr>
          <p:cNvPr id="4" name="Rectangle 2"/>
          <p:cNvSpPr>
            <a:spLocks noChangeArrowheads="1"/>
          </p:cNvSpPr>
          <p:nvPr userDrawn="1"/>
        </p:nvSpPr>
        <p:spPr bwMode="auto">
          <a:xfrm>
            <a:off x="0" y="0"/>
            <a:ext cx="3248025" cy="6858000"/>
          </a:xfrm>
          <a:prstGeom prst="rect">
            <a:avLst/>
          </a:prstGeom>
          <a:solidFill>
            <a:srgbClr val="F2EDD7"/>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eaLnBrk="1" hangingPunct="1">
              <a:defRPr/>
            </a:pPr>
            <a:endParaRPr lang="en-US" altLang="en-US" dirty="0"/>
          </a:p>
        </p:txBody>
      </p:sp>
      <p:sp>
        <p:nvSpPr>
          <p:cNvPr id="5" name="Line 15"/>
          <p:cNvSpPr>
            <a:spLocks noChangeShapeType="1"/>
          </p:cNvSpPr>
          <p:nvPr userDrawn="1"/>
        </p:nvSpPr>
        <p:spPr bwMode="auto">
          <a:xfrm flipV="1">
            <a:off x="3227388" y="0"/>
            <a:ext cx="22225" cy="68580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pic>
        <p:nvPicPr>
          <p:cNvPr id="6" name="Picture 21" descr="IUhealthHzPMS2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9000" y="2090738"/>
            <a:ext cx="1468438"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p:cNvSpPr>
            <a:spLocks noGrp="1" noChangeArrowheads="1"/>
          </p:cNvSpPr>
          <p:nvPr>
            <p:ph type="ctrTitle"/>
          </p:nvPr>
        </p:nvSpPr>
        <p:spPr>
          <a:xfrm>
            <a:off x="3835400" y="2244725"/>
            <a:ext cx="5151438" cy="1381125"/>
          </a:xfrm>
        </p:spPr>
        <p:txBody>
          <a:bodyPr anchor="ctr"/>
          <a:lstStyle>
            <a:lvl1pPr>
              <a:defRPr/>
            </a:lvl1pPr>
          </a:lstStyle>
          <a:p>
            <a:pPr lvl="0"/>
            <a:r>
              <a:rPr lang="en-US" altLang="en-US" noProof="0"/>
              <a:t>Click to edit Master title style</a:t>
            </a:r>
          </a:p>
        </p:txBody>
      </p:sp>
      <p:sp>
        <p:nvSpPr>
          <p:cNvPr id="13316" name="Rectangle 4"/>
          <p:cNvSpPr>
            <a:spLocks noGrp="1" noChangeArrowheads="1"/>
          </p:cNvSpPr>
          <p:nvPr>
            <p:ph type="subTitle" idx="1"/>
          </p:nvPr>
        </p:nvSpPr>
        <p:spPr>
          <a:xfrm>
            <a:off x="3846513" y="3721100"/>
            <a:ext cx="5132387" cy="631825"/>
          </a:xfrm>
        </p:spPr>
        <p:txBody>
          <a:bodyPr/>
          <a:lstStyle>
            <a:lvl1pPr marL="0" indent="0">
              <a:buFontTx/>
              <a:buNone/>
              <a:defRPr sz="2100">
                <a:solidFill>
                  <a:schemeClr val="tx2"/>
                </a:solidFill>
              </a:defRPr>
            </a:lvl1pPr>
          </a:lstStyle>
          <a:p>
            <a:pPr lvl="0"/>
            <a:r>
              <a:rPr lang="en-US" altLang="en-US" noProof="0"/>
              <a:t>Click to edit Master subtitle style</a:t>
            </a:r>
          </a:p>
        </p:txBody>
      </p:sp>
      <p:sp>
        <p:nvSpPr>
          <p:cNvPr id="7" name="Rectangle 5"/>
          <p:cNvSpPr>
            <a:spLocks noGrp="1" noChangeArrowheads="1"/>
          </p:cNvSpPr>
          <p:nvPr>
            <p:ph type="dt" sz="half" idx="10"/>
          </p:nvPr>
        </p:nvSpPr>
        <p:spPr/>
        <p:txBody>
          <a:bodyPr/>
          <a:lstStyle>
            <a:lvl1pPr>
              <a:defRPr/>
            </a:lvl1pPr>
          </a:lstStyle>
          <a:p>
            <a:pPr>
              <a:defRPr/>
            </a:pPr>
            <a:fld id="{719D5D52-A756-476F-836F-63F061EC5830}" type="datetime1">
              <a:rPr lang="en-US" altLang="en-US"/>
              <a:pPr>
                <a:defRPr/>
              </a:pPr>
              <a:t>7/11/2024</a:t>
            </a:fld>
            <a:endParaRPr lang="en-US" altLang="en-US" dirty="0"/>
          </a:p>
        </p:txBody>
      </p:sp>
      <p:sp>
        <p:nvSpPr>
          <p:cNvPr id="8" name="Rectangle 7"/>
          <p:cNvSpPr>
            <a:spLocks noGrp="1" noChangeArrowheads="1"/>
          </p:cNvSpPr>
          <p:nvPr>
            <p:ph type="sldNum" sz="quarter" idx="11"/>
          </p:nvPr>
        </p:nvSpPr>
        <p:spPr/>
        <p:txBody>
          <a:bodyPr/>
          <a:lstStyle>
            <a:lvl1pPr>
              <a:defRPr/>
            </a:lvl1pPr>
          </a:lstStyle>
          <a:p>
            <a:pPr>
              <a:defRPr/>
            </a:pPr>
            <a:fld id="{7F358E9E-EF07-480B-A7E2-8DF2E91C7F42}" type="slidenum">
              <a:rPr lang="en-US" altLang="en-US"/>
              <a:pPr>
                <a:defRPr/>
              </a:pPr>
              <a:t>‹#›</a:t>
            </a:fld>
            <a:endParaRPr lang="en-US" altLang="en-US" dirty="0"/>
          </a:p>
        </p:txBody>
      </p:sp>
    </p:spTree>
    <p:extLst>
      <p:ext uri="{BB962C8B-B14F-4D97-AF65-F5344CB8AC3E}">
        <p14:creationId xmlns:p14="http://schemas.microsoft.com/office/powerpoint/2010/main" val="3206998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7/11/2024</a:t>
            </a:fld>
            <a:endParaRPr lang="en-US" altLang="en-US" dirty="0"/>
          </a:p>
        </p:txBody>
      </p:sp>
      <p:sp>
        <p:nvSpPr>
          <p:cNvPr id="5" name="Rectangle 9"/>
          <p:cNvSpPr>
            <a:spLocks noGrp="1" noChangeArrowheads="1"/>
          </p:cNvSpPr>
          <p:nvPr>
            <p:ph type="sldNum" sz="quarter" idx="11"/>
          </p:nvPr>
        </p:nvSpPr>
        <p:spPr>
          <a:ln/>
        </p:spPr>
        <p:txBody>
          <a:bodyPr/>
          <a:lstStyle>
            <a:lvl1pPr>
              <a:defRPr/>
            </a:lvl1pPr>
          </a:lstStyle>
          <a:p>
            <a:pPr>
              <a:defRPr/>
            </a:pPr>
            <a:fld id="{E6FFF617-D7B2-4478-BADC-70F7984F0922}" type="slidenum">
              <a:rPr lang="en-US" altLang="en-US"/>
              <a:pPr>
                <a:defRPr/>
              </a:pPr>
              <a:t>‹#›</a:t>
            </a:fld>
            <a:endParaRPr lang="en-US" altLang="en-US" dirty="0"/>
          </a:p>
        </p:txBody>
      </p:sp>
    </p:spTree>
    <p:extLst>
      <p:ext uri="{BB962C8B-B14F-4D97-AF65-F5344CB8AC3E}">
        <p14:creationId xmlns:p14="http://schemas.microsoft.com/office/powerpoint/2010/main" val="2308864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7/11/2024</a:t>
            </a:fld>
            <a:endParaRPr lang="en-US" altLang="en-US" dirty="0"/>
          </a:p>
        </p:txBody>
      </p:sp>
      <p:sp>
        <p:nvSpPr>
          <p:cNvPr id="5" name="Rectangle 9"/>
          <p:cNvSpPr>
            <a:spLocks noGrp="1" noChangeArrowheads="1"/>
          </p:cNvSpPr>
          <p:nvPr>
            <p:ph type="sldNum" sz="quarter" idx="11"/>
          </p:nvPr>
        </p:nvSpPr>
        <p:spPr>
          <a:ln/>
        </p:spPr>
        <p:txBody>
          <a:bodyPr/>
          <a:lstStyle>
            <a:lvl1pPr>
              <a:defRPr/>
            </a:lvl1pPr>
          </a:lstStyle>
          <a:p>
            <a:pPr>
              <a:defRPr/>
            </a:pPr>
            <a:fld id="{9A5948C1-5DA1-47E2-B8C5-D9E223EBF108}" type="slidenum">
              <a:rPr lang="en-US" altLang="en-US"/>
              <a:pPr>
                <a:defRPr/>
              </a:pPr>
              <a:t>‹#›</a:t>
            </a:fld>
            <a:endParaRPr lang="en-US" altLang="en-US" dirty="0"/>
          </a:p>
        </p:txBody>
      </p:sp>
    </p:spTree>
    <p:extLst>
      <p:ext uri="{BB962C8B-B14F-4D97-AF65-F5344CB8AC3E}">
        <p14:creationId xmlns:p14="http://schemas.microsoft.com/office/powerpoint/2010/main" val="21223700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14325" y="14573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5325" y="14573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7/11/2024</a:t>
            </a:fld>
            <a:endParaRPr lang="en-US" altLang="en-US" dirty="0"/>
          </a:p>
        </p:txBody>
      </p:sp>
      <p:sp>
        <p:nvSpPr>
          <p:cNvPr id="6" name="Rectangle 9"/>
          <p:cNvSpPr>
            <a:spLocks noGrp="1" noChangeArrowheads="1"/>
          </p:cNvSpPr>
          <p:nvPr>
            <p:ph type="sldNum" sz="quarter" idx="11"/>
          </p:nvPr>
        </p:nvSpPr>
        <p:spPr>
          <a:ln/>
        </p:spPr>
        <p:txBody>
          <a:bodyPr/>
          <a:lstStyle>
            <a:lvl1pPr>
              <a:defRPr/>
            </a:lvl1pPr>
          </a:lstStyle>
          <a:p>
            <a:pPr>
              <a:defRPr/>
            </a:pPr>
            <a:fld id="{A5CDEA08-48E8-4A98-84E4-85D464E1831C}" type="slidenum">
              <a:rPr lang="en-US" altLang="en-US"/>
              <a:pPr>
                <a:defRPr/>
              </a:pPr>
              <a:t>‹#›</a:t>
            </a:fld>
            <a:endParaRPr lang="en-US" altLang="en-US" dirty="0"/>
          </a:p>
        </p:txBody>
      </p:sp>
    </p:spTree>
    <p:extLst>
      <p:ext uri="{BB962C8B-B14F-4D97-AF65-F5344CB8AC3E}">
        <p14:creationId xmlns:p14="http://schemas.microsoft.com/office/powerpoint/2010/main" val="157726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7/11/2024</a:t>
            </a:fld>
            <a:endParaRPr lang="en-US" altLang="en-US" dirty="0"/>
          </a:p>
        </p:txBody>
      </p:sp>
      <p:sp>
        <p:nvSpPr>
          <p:cNvPr id="8" name="Rectangle 9"/>
          <p:cNvSpPr>
            <a:spLocks noGrp="1" noChangeArrowheads="1"/>
          </p:cNvSpPr>
          <p:nvPr>
            <p:ph type="sldNum" sz="quarter" idx="11"/>
          </p:nvPr>
        </p:nvSpPr>
        <p:spPr>
          <a:ln/>
        </p:spPr>
        <p:txBody>
          <a:bodyPr/>
          <a:lstStyle>
            <a:lvl1pPr>
              <a:defRPr/>
            </a:lvl1pPr>
          </a:lstStyle>
          <a:p>
            <a:pPr>
              <a:defRPr/>
            </a:pPr>
            <a:fld id="{1DE00F07-1BD2-4306-939E-90677A5DAF39}" type="slidenum">
              <a:rPr lang="en-US" altLang="en-US"/>
              <a:pPr>
                <a:defRPr/>
              </a:pPr>
              <a:t>‹#›</a:t>
            </a:fld>
            <a:endParaRPr lang="en-US" altLang="en-US" dirty="0"/>
          </a:p>
        </p:txBody>
      </p:sp>
    </p:spTree>
    <p:extLst>
      <p:ext uri="{BB962C8B-B14F-4D97-AF65-F5344CB8AC3E}">
        <p14:creationId xmlns:p14="http://schemas.microsoft.com/office/powerpoint/2010/main" val="7891198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7/11/2024</a:t>
            </a:fld>
            <a:endParaRPr lang="en-US" altLang="en-US" dirty="0"/>
          </a:p>
        </p:txBody>
      </p:sp>
      <p:sp>
        <p:nvSpPr>
          <p:cNvPr id="4" name="Rectangle 9"/>
          <p:cNvSpPr>
            <a:spLocks noGrp="1" noChangeArrowheads="1"/>
          </p:cNvSpPr>
          <p:nvPr>
            <p:ph type="sldNum" sz="quarter" idx="11"/>
          </p:nvPr>
        </p:nvSpPr>
        <p:spPr>
          <a:ln/>
        </p:spPr>
        <p:txBody>
          <a:bodyPr/>
          <a:lstStyle>
            <a:lvl1pPr>
              <a:defRPr/>
            </a:lvl1pPr>
          </a:lstStyle>
          <a:p>
            <a:pPr>
              <a:defRPr/>
            </a:pPr>
            <a:fld id="{EC3515DE-A352-4361-97F5-3E5018292AFB}" type="slidenum">
              <a:rPr lang="en-US" altLang="en-US"/>
              <a:pPr>
                <a:defRPr/>
              </a:pPr>
              <a:t>‹#›</a:t>
            </a:fld>
            <a:endParaRPr lang="en-US" altLang="en-US" dirty="0"/>
          </a:p>
        </p:txBody>
      </p:sp>
    </p:spTree>
    <p:extLst>
      <p:ext uri="{BB962C8B-B14F-4D97-AF65-F5344CB8AC3E}">
        <p14:creationId xmlns:p14="http://schemas.microsoft.com/office/powerpoint/2010/main" val="33276636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7/11/2024</a:t>
            </a:fld>
            <a:endParaRPr lang="en-US" altLang="en-US" dirty="0"/>
          </a:p>
        </p:txBody>
      </p:sp>
      <p:sp>
        <p:nvSpPr>
          <p:cNvPr id="3" name="Rectangle 9"/>
          <p:cNvSpPr>
            <a:spLocks noGrp="1" noChangeArrowheads="1"/>
          </p:cNvSpPr>
          <p:nvPr>
            <p:ph type="sldNum" sz="quarter" idx="11"/>
          </p:nvPr>
        </p:nvSpPr>
        <p:spPr>
          <a:ln/>
        </p:spPr>
        <p:txBody>
          <a:bodyPr/>
          <a:lstStyle>
            <a:lvl1pPr>
              <a:defRPr/>
            </a:lvl1pPr>
          </a:lstStyle>
          <a:p>
            <a:pPr>
              <a:defRPr/>
            </a:pPr>
            <a:fld id="{7FCE46E2-5E82-4B9C-ACA9-6FD2DBB1DD47}" type="slidenum">
              <a:rPr lang="en-US" altLang="en-US"/>
              <a:pPr>
                <a:defRPr/>
              </a:pPr>
              <a:t>‹#›</a:t>
            </a:fld>
            <a:endParaRPr lang="en-US" altLang="en-US" dirty="0"/>
          </a:p>
        </p:txBody>
      </p:sp>
    </p:spTree>
    <p:extLst>
      <p:ext uri="{BB962C8B-B14F-4D97-AF65-F5344CB8AC3E}">
        <p14:creationId xmlns:p14="http://schemas.microsoft.com/office/powerpoint/2010/main" val="30592946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7/11/2024</a:t>
            </a:fld>
            <a:endParaRPr lang="en-US" altLang="en-US" dirty="0"/>
          </a:p>
        </p:txBody>
      </p:sp>
      <p:sp>
        <p:nvSpPr>
          <p:cNvPr id="6" name="Rectangle 9"/>
          <p:cNvSpPr>
            <a:spLocks noGrp="1" noChangeArrowheads="1"/>
          </p:cNvSpPr>
          <p:nvPr>
            <p:ph type="sldNum" sz="quarter" idx="11"/>
          </p:nvPr>
        </p:nvSpPr>
        <p:spPr>
          <a:ln/>
        </p:spPr>
        <p:txBody>
          <a:bodyPr/>
          <a:lstStyle>
            <a:lvl1pPr>
              <a:defRPr/>
            </a:lvl1pPr>
          </a:lstStyle>
          <a:p>
            <a:pPr>
              <a:defRPr/>
            </a:pPr>
            <a:fld id="{A71898A3-690D-4AB1-B978-AD653BFB8E2A}" type="slidenum">
              <a:rPr lang="en-US" altLang="en-US"/>
              <a:pPr>
                <a:defRPr/>
              </a:pPr>
              <a:t>‹#›</a:t>
            </a:fld>
            <a:endParaRPr lang="en-US" altLang="en-US" dirty="0"/>
          </a:p>
        </p:txBody>
      </p:sp>
    </p:spTree>
    <p:extLst>
      <p:ext uri="{BB962C8B-B14F-4D97-AF65-F5344CB8AC3E}">
        <p14:creationId xmlns:p14="http://schemas.microsoft.com/office/powerpoint/2010/main" val="4105889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fld id="{3CAD5CC9-2D42-416A-90A5-00513C01189F}" type="datetimeFigureOut">
              <a:rPr lang="en-US"/>
              <a:pPr>
                <a:defRPr/>
              </a:pPr>
              <a:t>7/11/2024</a:t>
            </a:fld>
            <a:endParaRPr lang="en-US" dirty="0"/>
          </a:p>
        </p:txBody>
      </p:sp>
      <p:sp>
        <p:nvSpPr>
          <p:cNvPr id="5" name="Rectangle 14"/>
          <p:cNvSpPr>
            <a:spLocks noGrp="1" noChangeArrowheads="1"/>
          </p:cNvSpPr>
          <p:nvPr>
            <p:ph type="sldNum" sz="quarter" idx="11"/>
          </p:nvPr>
        </p:nvSpPr>
        <p:spPr>
          <a:ln/>
        </p:spPr>
        <p:txBody>
          <a:bodyPr/>
          <a:lstStyle>
            <a:lvl1pPr>
              <a:defRPr/>
            </a:lvl1pPr>
          </a:lstStyle>
          <a:p>
            <a:pPr>
              <a:defRPr/>
            </a:pPr>
            <a:fld id="{07640DAD-FDA0-4BDB-A155-1F490948220E}" type="slidenum">
              <a:rPr lang="en-US"/>
              <a:pPr>
                <a:defRPr/>
              </a:pPr>
              <a:t>‹#›</a:t>
            </a:fld>
            <a:endParaRPr lang="en-US" dirty="0"/>
          </a:p>
        </p:txBody>
      </p:sp>
    </p:spTree>
    <p:extLst>
      <p:ext uri="{BB962C8B-B14F-4D97-AF65-F5344CB8AC3E}">
        <p14:creationId xmlns:p14="http://schemas.microsoft.com/office/powerpoint/2010/main" val="12790293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7/11/2024</a:t>
            </a:fld>
            <a:endParaRPr lang="en-US" altLang="en-US" dirty="0"/>
          </a:p>
        </p:txBody>
      </p:sp>
      <p:sp>
        <p:nvSpPr>
          <p:cNvPr id="6" name="Rectangle 9"/>
          <p:cNvSpPr>
            <a:spLocks noGrp="1" noChangeArrowheads="1"/>
          </p:cNvSpPr>
          <p:nvPr>
            <p:ph type="sldNum" sz="quarter" idx="11"/>
          </p:nvPr>
        </p:nvSpPr>
        <p:spPr>
          <a:ln/>
        </p:spPr>
        <p:txBody>
          <a:bodyPr/>
          <a:lstStyle>
            <a:lvl1pPr>
              <a:defRPr/>
            </a:lvl1pPr>
          </a:lstStyle>
          <a:p>
            <a:pPr>
              <a:defRPr/>
            </a:pPr>
            <a:fld id="{3980A935-A937-447F-8599-212937DCDCE0}" type="slidenum">
              <a:rPr lang="en-US" altLang="en-US"/>
              <a:pPr>
                <a:defRPr/>
              </a:pPr>
              <a:t>‹#›</a:t>
            </a:fld>
            <a:endParaRPr lang="en-US" altLang="en-US" dirty="0"/>
          </a:p>
        </p:txBody>
      </p:sp>
    </p:spTree>
    <p:extLst>
      <p:ext uri="{BB962C8B-B14F-4D97-AF65-F5344CB8AC3E}">
        <p14:creationId xmlns:p14="http://schemas.microsoft.com/office/powerpoint/2010/main" val="1044292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7/11/2024</a:t>
            </a:fld>
            <a:endParaRPr lang="en-US" altLang="en-US" dirty="0"/>
          </a:p>
        </p:txBody>
      </p:sp>
      <p:sp>
        <p:nvSpPr>
          <p:cNvPr id="5" name="Rectangle 9"/>
          <p:cNvSpPr>
            <a:spLocks noGrp="1" noChangeArrowheads="1"/>
          </p:cNvSpPr>
          <p:nvPr>
            <p:ph type="sldNum" sz="quarter" idx="11"/>
          </p:nvPr>
        </p:nvSpPr>
        <p:spPr>
          <a:ln/>
        </p:spPr>
        <p:txBody>
          <a:bodyPr/>
          <a:lstStyle>
            <a:lvl1pPr>
              <a:defRPr/>
            </a:lvl1pPr>
          </a:lstStyle>
          <a:p>
            <a:pPr>
              <a:defRPr/>
            </a:pPr>
            <a:fld id="{F9A8C92A-7185-4760-9482-FD0E7166D64C}" type="slidenum">
              <a:rPr lang="en-US" altLang="en-US"/>
              <a:pPr>
                <a:defRPr/>
              </a:pPr>
              <a:t>‹#›</a:t>
            </a:fld>
            <a:endParaRPr lang="en-US" altLang="en-US" dirty="0"/>
          </a:p>
        </p:txBody>
      </p:sp>
    </p:spTree>
    <p:extLst>
      <p:ext uri="{BB962C8B-B14F-4D97-AF65-F5344CB8AC3E}">
        <p14:creationId xmlns:p14="http://schemas.microsoft.com/office/powerpoint/2010/main" val="20548383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1763" y="0"/>
            <a:ext cx="2062162" cy="5983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90513" y="0"/>
            <a:ext cx="6038850" cy="5983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7/11/2024</a:t>
            </a:fld>
            <a:endParaRPr lang="en-US" altLang="en-US" dirty="0"/>
          </a:p>
        </p:txBody>
      </p:sp>
      <p:sp>
        <p:nvSpPr>
          <p:cNvPr id="5" name="Rectangle 9"/>
          <p:cNvSpPr>
            <a:spLocks noGrp="1" noChangeArrowheads="1"/>
          </p:cNvSpPr>
          <p:nvPr>
            <p:ph type="sldNum" sz="quarter" idx="11"/>
          </p:nvPr>
        </p:nvSpPr>
        <p:spPr>
          <a:ln/>
        </p:spPr>
        <p:txBody>
          <a:bodyPr/>
          <a:lstStyle>
            <a:lvl1pPr>
              <a:defRPr/>
            </a:lvl1pPr>
          </a:lstStyle>
          <a:p>
            <a:pPr>
              <a:defRPr/>
            </a:pPr>
            <a:fld id="{79DAB837-AA0A-43AD-9766-7DCE335E50DF}" type="slidenum">
              <a:rPr lang="en-US" altLang="en-US"/>
              <a:pPr>
                <a:defRPr/>
              </a:pPr>
              <a:t>‹#›</a:t>
            </a:fld>
            <a:endParaRPr lang="en-US" altLang="en-US" dirty="0"/>
          </a:p>
        </p:txBody>
      </p:sp>
    </p:spTree>
    <p:extLst>
      <p:ext uri="{BB962C8B-B14F-4D97-AF65-F5344CB8AC3E}">
        <p14:creationId xmlns:p14="http://schemas.microsoft.com/office/powerpoint/2010/main" val="40848643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010F49C9-1E74-404C-AEB8-2783EDDACB77}" type="slidenum">
              <a:rPr lang="en-US" altLang="en-US"/>
              <a:pPr>
                <a:defRPr/>
              </a:pPr>
              <a:t>‹#›</a:t>
            </a:fld>
            <a:endParaRPr lang="en-US" altLang="en-US" dirty="0"/>
          </a:p>
        </p:txBody>
      </p:sp>
    </p:spTree>
    <p:extLst>
      <p:ext uri="{BB962C8B-B14F-4D97-AF65-F5344CB8AC3E}">
        <p14:creationId xmlns:p14="http://schemas.microsoft.com/office/powerpoint/2010/main" val="26381860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95048AAC-D83C-404A-A4FD-8F1BFA6D9008}" type="slidenum">
              <a:rPr lang="en-US" altLang="en-US"/>
              <a:pPr>
                <a:defRPr/>
              </a:pPr>
              <a:t>‹#›</a:t>
            </a:fld>
            <a:endParaRPr lang="en-US" altLang="en-US" dirty="0"/>
          </a:p>
        </p:txBody>
      </p:sp>
    </p:spTree>
    <p:extLst>
      <p:ext uri="{BB962C8B-B14F-4D97-AF65-F5344CB8AC3E}">
        <p14:creationId xmlns:p14="http://schemas.microsoft.com/office/powerpoint/2010/main" val="16286938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87F356CD-BD4E-4747-8766-7D111266B0D0}" type="slidenum">
              <a:rPr lang="en-US" altLang="en-US"/>
              <a:pPr>
                <a:defRPr/>
              </a:pPr>
              <a:t>‹#›</a:t>
            </a:fld>
            <a:endParaRPr lang="en-US" altLang="en-US" dirty="0"/>
          </a:p>
        </p:txBody>
      </p:sp>
    </p:spTree>
    <p:extLst>
      <p:ext uri="{BB962C8B-B14F-4D97-AF65-F5344CB8AC3E}">
        <p14:creationId xmlns:p14="http://schemas.microsoft.com/office/powerpoint/2010/main" val="2657510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4BB56765-491D-4096-8BA8-AB2C84A39751}" type="slidenum">
              <a:rPr lang="en-US" altLang="en-US"/>
              <a:pPr>
                <a:defRPr/>
              </a:pPr>
              <a:t>‹#›</a:t>
            </a:fld>
            <a:endParaRPr lang="en-US" altLang="en-US" dirty="0"/>
          </a:p>
        </p:txBody>
      </p:sp>
    </p:spTree>
    <p:extLst>
      <p:ext uri="{BB962C8B-B14F-4D97-AF65-F5344CB8AC3E}">
        <p14:creationId xmlns:p14="http://schemas.microsoft.com/office/powerpoint/2010/main" val="21903284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8" name="Rectangle 7"/>
          <p:cNvSpPr>
            <a:spLocks noGrp="1" noChangeArrowheads="1"/>
          </p:cNvSpPr>
          <p:nvPr>
            <p:ph type="sldNum" sz="quarter" idx="11"/>
          </p:nvPr>
        </p:nvSpPr>
        <p:spPr>
          <a:ln/>
        </p:spPr>
        <p:txBody>
          <a:bodyPr/>
          <a:lstStyle>
            <a:lvl1pPr>
              <a:defRPr/>
            </a:lvl1pPr>
          </a:lstStyle>
          <a:p>
            <a:pPr>
              <a:defRPr/>
            </a:pPr>
            <a:fld id="{49CE6EF0-4DFC-4D22-A60B-8414FED8E18F}" type="slidenum">
              <a:rPr lang="en-US" altLang="en-US"/>
              <a:pPr>
                <a:defRPr/>
              </a:pPr>
              <a:t>‹#›</a:t>
            </a:fld>
            <a:endParaRPr lang="en-US" altLang="en-US" dirty="0"/>
          </a:p>
        </p:txBody>
      </p:sp>
    </p:spTree>
    <p:extLst>
      <p:ext uri="{BB962C8B-B14F-4D97-AF65-F5344CB8AC3E}">
        <p14:creationId xmlns:p14="http://schemas.microsoft.com/office/powerpoint/2010/main" val="6652917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4" name="Rectangle 7"/>
          <p:cNvSpPr>
            <a:spLocks noGrp="1" noChangeArrowheads="1"/>
          </p:cNvSpPr>
          <p:nvPr>
            <p:ph type="sldNum" sz="quarter" idx="11"/>
          </p:nvPr>
        </p:nvSpPr>
        <p:spPr>
          <a:ln/>
        </p:spPr>
        <p:txBody>
          <a:bodyPr/>
          <a:lstStyle>
            <a:lvl1pPr>
              <a:defRPr/>
            </a:lvl1pPr>
          </a:lstStyle>
          <a:p>
            <a:pPr>
              <a:defRPr/>
            </a:pPr>
            <a:fld id="{1EBFA43F-8ECB-4C88-84B3-D092F9F21992}" type="slidenum">
              <a:rPr lang="en-US" altLang="en-US"/>
              <a:pPr>
                <a:defRPr/>
              </a:pPr>
              <a:t>‹#›</a:t>
            </a:fld>
            <a:endParaRPr lang="en-US" altLang="en-US" dirty="0"/>
          </a:p>
        </p:txBody>
      </p:sp>
    </p:spTree>
    <p:extLst>
      <p:ext uri="{BB962C8B-B14F-4D97-AF65-F5344CB8AC3E}">
        <p14:creationId xmlns:p14="http://schemas.microsoft.com/office/powerpoint/2010/main" val="14685017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3" name="Rectangle 7"/>
          <p:cNvSpPr>
            <a:spLocks noGrp="1" noChangeArrowheads="1"/>
          </p:cNvSpPr>
          <p:nvPr>
            <p:ph type="sldNum" sz="quarter" idx="11"/>
          </p:nvPr>
        </p:nvSpPr>
        <p:spPr>
          <a:ln/>
        </p:spPr>
        <p:txBody>
          <a:bodyPr/>
          <a:lstStyle>
            <a:lvl1pPr>
              <a:defRPr/>
            </a:lvl1pPr>
          </a:lstStyle>
          <a:p>
            <a:pPr>
              <a:defRPr/>
            </a:pPr>
            <a:fld id="{40DA08FC-0C20-4C19-BF42-AF260D973AAA}" type="slidenum">
              <a:rPr lang="en-US" altLang="en-US"/>
              <a:pPr>
                <a:defRPr/>
              </a:pPr>
              <a:t>‹#›</a:t>
            </a:fld>
            <a:endParaRPr lang="en-US" altLang="en-US" dirty="0"/>
          </a:p>
        </p:txBody>
      </p:sp>
    </p:spTree>
    <p:extLst>
      <p:ext uri="{BB962C8B-B14F-4D97-AF65-F5344CB8AC3E}">
        <p14:creationId xmlns:p14="http://schemas.microsoft.com/office/powerpoint/2010/main" val="4116755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929376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E6C4C5CF-6966-4B4C-A8B1-C5D2602C94EB}" type="slidenum">
              <a:rPr lang="en-US" altLang="en-US"/>
              <a:pPr>
                <a:defRPr/>
              </a:pPr>
              <a:t>‹#›</a:t>
            </a:fld>
            <a:endParaRPr lang="en-US" altLang="en-US" dirty="0"/>
          </a:p>
        </p:txBody>
      </p:sp>
    </p:spTree>
    <p:extLst>
      <p:ext uri="{BB962C8B-B14F-4D97-AF65-F5344CB8AC3E}">
        <p14:creationId xmlns:p14="http://schemas.microsoft.com/office/powerpoint/2010/main" val="24677639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9B99FB13-9164-4F03-B51F-6A9619D318EC}" type="slidenum">
              <a:rPr lang="en-US" altLang="en-US"/>
              <a:pPr>
                <a:defRPr/>
              </a:pPr>
              <a:t>‹#›</a:t>
            </a:fld>
            <a:endParaRPr lang="en-US" altLang="en-US" dirty="0"/>
          </a:p>
        </p:txBody>
      </p:sp>
    </p:spTree>
    <p:extLst>
      <p:ext uri="{BB962C8B-B14F-4D97-AF65-F5344CB8AC3E}">
        <p14:creationId xmlns:p14="http://schemas.microsoft.com/office/powerpoint/2010/main" val="869961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F7AB48D2-93AD-43E0-8C10-279CC7B1C25E}" type="slidenum">
              <a:rPr lang="en-US" altLang="en-US"/>
              <a:pPr>
                <a:defRPr/>
              </a:pPr>
              <a:t>‹#›</a:t>
            </a:fld>
            <a:endParaRPr lang="en-US" altLang="en-US" dirty="0"/>
          </a:p>
        </p:txBody>
      </p:sp>
    </p:spTree>
    <p:extLst>
      <p:ext uri="{BB962C8B-B14F-4D97-AF65-F5344CB8AC3E}">
        <p14:creationId xmlns:p14="http://schemas.microsoft.com/office/powerpoint/2010/main" val="4526307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094F2DED-70AD-4E17-8C42-9D677D1E0AE8}" type="slidenum">
              <a:rPr lang="en-US" altLang="en-US"/>
              <a:pPr>
                <a:defRPr/>
              </a:pPr>
              <a:t>‹#›</a:t>
            </a:fld>
            <a:endParaRPr lang="en-US" altLang="en-US" dirty="0"/>
          </a:p>
        </p:txBody>
      </p:sp>
    </p:spTree>
    <p:extLst>
      <p:ext uri="{BB962C8B-B14F-4D97-AF65-F5344CB8AC3E}">
        <p14:creationId xmlns:p14="http://schemas.microsoft.com/office/powerpoint/2010/main" val="2294841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617D0A6C-1AA8-4373-95CE-033DF25EDDE1}" type="slidenum">
              <a:rPr lang="en-US" altLang="en-US"/>
              <a:pPr>
                <a:defRPr/>
              </a:pPr>
              <a:t>‹#›</a:t>
            </a:fld>
            <a:endParaRPr lang="en-US" altLang="en-US" dirty="0"/>
          </a:p>
        </p:txBody>
      </p:sp>
    </p:spTree>
    <p:extLst>
      <p:ext uri="{BB962C8B-B14F-4D97-AF65-F5344CB8AC3E}">
        <p14:creationId xmlns:p14="http://schemas.microsoft.com/office/powerpoint/2010/main" val="14473562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C7E1258C-4C04-4BB9-80E0-3809EEA64093}" type="slidenum">
              <a:rPr lang="en-US" altLang="en-US"/>
              <a:pPr>
                <a:defRPr/>
              </a:pPr>
              <a:t>‹#›</a:t>
            </a:fld>
            <a:endParaRPr lang="en-US" altLang="en-US" dirty="0"/>
          </a:p>
        </p:txBody>
      </p:sp>
    </p:spTree>
    <p:extLst>
      <p:ext uri="{BB962C8B-B14F-4D97-AF65-F5344CB8AC3E}">
        <p14:creationId xmlns:p14="http://schemas.microsoft.com/office/powerpoint/2010/main" val="23398861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A5152844-DFAB-40F2-88C0-10607AA45D7C}" type="slidenum">
              <a:rPr lang="en-US" altLang="en-US"/>
              <a:pPr>
                <a:defRPr/>
              </a:pPr>
              <a:t>‹#›</a:t>
            </a:fld>
            <a:endParaRPr lang="en-US" altLang="en-US" dirty="0"/>
          </a:p>
        </p:txBody>
      </p:sp>
    </p:spTree>
    <p:extLst>
      <p:ext uri="{BB962C8B-B14F-4D97-AF65-F5344CB8AC3E}">
        <p14:creationId xmlns:p14="http://schemas.microsoft.com/office/powerpoint/2010/main" val="4334718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BA029F26-FF26-40E1-9AAC-76EE74BA2928}" type="slidenum">
              <a:rPr lang="en-US" altLang="en-US"/>
              <a:pPr>
                <a:defRPr/>
              </a:pPr>
              <a:t>‹#›</a:t>
            </a:fld>
            <a:endParaRPr lang="en-US" altLang="en-US" dirty="0"/>
          </a:p>
        </p:txBody>
      </p:sp>
    </p:spTree>
    <p:extLst>
      <p:ext uri="{BB962C8B-B14F-4D97-AF65-F5344CB8AC3E}">
        <p14:creationId xmlns:p14="http://schemas.microsoft.com/office/powerpoint/2010/main" val="23372500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8" name="Rectangle 7"/>
          <p:cNvSpPr>
            <a:spLocks noGrp="1" noChangeArrowheads="1"/>
          </p:cNvSpPr>
          <p:nvPr>
            <p:ph type="sldNum" sz="quarter" idx="11"/>
          </p:nvPr>
        </p:nvSpPr>
        <p:spPr>
          <a:ln/>
        </p:spPr>
        <p:txBody>
          <a:bodyPr/>
          <a:lstStyle>
            <a:lvl1pPr>
              <a:defRPr/>
            </a:lvl1pPr>
          </a:lstStyle>
          <a:p>
            <a:pPr>
              <a:defRPr/>
            </a:pPr>
            <a:fld id="{9C8F1D85-9B48-487D-ABA9-EFB02BE9091B}" type="slidenum">
              <a:rPr lang="en-US" altLang="en-US"/>
              <a:pPr>
                <a:defRPr/>
              </a:pPr>
              <a:t>‹#›</a:t>
            </a:fld>
            <a:endParaRPr lang="en-US" altLang="en-US" dirty="0"/>
          </a:p>
        </p:txBody>
      </p:sp>
    </p:spTree>
    <p:extLst>
      <p:ext uri="{BB962C8B-B14F-4D97-AF65-F5344CB8AC3E}">
        <p14:creationId xmlns:p14="http://schemas.microsoft.com/office/powerpoint/2010/main" val="15955984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4" name="Rectangle 7"/>
          <p:cNvSpPr>
            <a:spLocks noGrp="1" noChangeArrowheads="1"/>
          </p:cNvSpPr>
          <p:nvPr>
            <p:ph type="sldNum" sz="quarter" idx="11"/>
          </p:nvPr>
        </p:nvSpPr>
        <p:spPr>
          <a:ln/>
        </p:spPr>
        <p:txBody>
          <a:bodyPr/>
          <a:lstStyle>
            <a:lvl1pPr>
              <a:defRPr/>
            </a:lvl1pPr>
          </a:lstStyle>
          <a:p>
            <a:pPr>
              <a:defRPr/>
            </a:pPr>
            <a:fld id="{48FBE8C6-B295-4469-90BB-29F2A9DE12D0}" type="slidenum">
              <a:rPr lang="en-US" altLang="en-US"/>
              <a:pPr>
                <a:defRPr/>
              </a:pPr>
              <a:t>‹#›</a:t>
            </a:fld>
            <a:endParaRPr lang="en-US" altLang="en-US" dirty="0"/>
          </a:p>
        </p:txBody>
      </p:sp>
    </p:spTree>
    <p:extLst>
      <p:ext uri="{BB962C8B-B14F-4D97-AF65-F5344CB8AC3E}">
        <p14:creationId xmlns:p14="http://schemas.microsoft.com/office/powerpoint/2010/main" val="2996270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14325" y="14573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5325" y="14573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fld id="{1CD3B78B-C959-4478-AD52-EF65FDBE18E4}" type="datetimeFigureOut">
              <a:rPr lang="en-US" smtClean="0"/>
              <a:pPr>
                <a:defRPr/>
              </a:pPr>
              <a:t>7/11/2024</a:t>
            </a:fld>
            <a:endParaRPr lang="en-US" dirty="0"/>
          </a:p>
        </p:txBody>
      </p:sp>
      <p:sp>
        <p:nvSpPr>
          <p:cNvPr id="6" name="Rectangle 14"/>
          <p:cNvSpPr>
            <a:spLocks noGrp="1" noChangeArrowheads="1"/>
          </p:cNvSpPr>
          <p:nvPr>
            <p:ph type="sldNum" sz="quarter" idx="11"/>
          </p:nvPr>
        </p:nvSpPr>
        <p:spPr>
          <a:ln/>
        </p:spPr>
        <p:txBody>
          <a:bodyPr/>
          <a:lstStyle>
            <a:lvl1pPr>
              <a:defRPr/>
            </a:lvl1pPr>
          </a:lstStyle>
          <a:p>
            <a:pPr>
              <a:defRPr/>
            </a:pPr>
            <a:fld id="{8460E29D-9F7C-495A-9EC4-E133F17CC2C8}" type="slidenum">
              <a:rPr lang="en-US" smtClean="0"/>
              <a:pPr>
                <a:defRPr/>
              </a:pPr>
              <a:t>‹#›</a:t>
            </a:fld>
            <a:endParaRPr lang="en-US" dirty="0"/>
          </a:p>
        </p:txBody>
      </p:sp>
    </p:spTree>
    <p:extLst>
      <p:ext uri="{BB962C8B-B14F-4D97-AF65-F5344CB8AC3E}">
        <p14:creationId xmlns:p14="http://schemas.microsoft.com/office/powerpoint/2010/main" val="16242517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3" name="Rectangle 7"/>
          <p:cNvSpPr>
            <a:spLocks noGrp="1" noChangeArrowheads="1"/>
          </p:cNvSpPr>
          <p:nvPr>
            <p:ph type="sldNum" sz="quarter" idx="11"/>
          </p:nvPr>
        </p:nvSpPr>
        <p:spPr>
          <a:ln/>
        </p:spPr>
        <p:txBody>
          <a:bodyPr/>
          <a:lstStyle>
            <a:lvl1pPr>
              <a:defRPr/>
            </a:lvl1pPr>
          </a:lstStyle>
          <a:p>
            <a:pPr>
              <a:defRPr/>
            </a:pPr>
            <a:fld id="{754F5307-19D9-4570-9CEE-E5D4C00FA233}" type="slidenum">
              <a:rPr lang="en-US" altLang="en-US"/>
              <a:pPr>
                <a:defRPr/>
              </a:pPr>
              <a:t>‹#›</a:t>
            </a:fld>
            <a:endParaRPr lang="en-US" altLang="en-US" dirty="0"/>
          </a:p>
        </p:txBody>
      </p:sp>
    </p:spTree>
    <p:extLst>
      <p:ext uri="{BB962C8B-B14F-4D97-AF65-F5344CB8AC3E}">
        <p14:creationId xmlns:p14="http://schemas.microsoft.com/office/powerpoint/2010/main" val="3510021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0B21410B-AF63-4B94-9047-29FADF6B5C6A}" type="slidenum">
              <a:rPr lang="en-US" altLang="en-US"/>
              <a:pPr>
                <a:defRPr/>
              </a:pPr>
              <a:t>‹#›</a:t>
            </a:fld>
            <a:endParaRPr lang="en-US" altLang="en-US" dirty="0"/>
          </a:p>
        </p:txBody>
      </p:sp>
    </p:spTree>
    <p:extLst>
      <p:ext uri="{BB962C8B-B14F-4D97-AF65-F5344CB8AC3E}">
        <p14:creationId xmlns:p14="http://schemas.microsoft.com/office/powerpoint/2010/main" val="12855207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76A6FA03-3196-447E-90B2-47B18E8AB00F}" type="slidenum">
              <a:rPr lang="en-US" altLang="en-US"/>
              <a:pPr>
                <a:defRPr/>
              </a:pPr>
              <a:t>‹#›</a:t>
            </a:fld>
            <a:endParaRPr lang="en-US" altLang="en-US" dirty="0"/>
          </a:p>
        </p:txBody>
      </p:sp>
    </p:spTree>
    <p:extLst>
      <p:ext uri="{BB962C8B-B14F-4D97-AF65-F5344CB8AC3E}">
        <p14:creationId xmlns:p14="http://schemas.microsoft.com/office/powerpoint/2010/main" val="27843283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EE15542A-BEE5-4873-8A6B-24BFAB02C7C5}" type="slidenum">
              <a:rPr lang="en-US" altLang="en-US"/>
              <a:pPr>
                <a:defRPr/>
              </a:pPr>
              <a:t>‹#›</a:t>
            </a:fld>
            <a:endParaRPr lang="en-US" altLang="en-US" dirty="0"/>
          </a:p>
        </p:txBody>
      </p:sp>
    </p:spTree>
    <p:extLst>
      <p:ext uri="{BB962C8B-B14F-4D97-AF65-F5344CB8AC3E}">
        <p14:creationId xmlns:p14="http://schemas.microsoft.com/office/powerpoint/2010/main" val="23843946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2D8CFD2E-A0F7-4F5F-98CA-836960F0710F}" type="slidenum">
              <a:rPr lang="en-US" altLang="en-US"/>
              <a:pPr>
                <a:defRPr/>
              </a:pPr>
              <a:t>‹#›</a:t>
            </a:fld>
            <a:endParaRPr lang="en-US" altLang="en-US" dirty="0"/>
          </a:p>
        </p:txBody>
      </p:sp>
    </p:spTree>
    <p:extLst>
      <p:ext uri="{BB962C8B-B14F-4D97-AF65-F5344CB8AC3E}">
        <p14:creationId xmlns:p14="http://schemas.microsoft.com/office/powerpoint/2010/main" val="15210095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2FFB7740-045A-4ADE-BD93-0399B71E4AEC}" type="slidenum">
              <a:rPr lang="en-US" altLang="en-US"/>
              <a:pPr>
                <a:defRPr/>
              </a:pPr>
              <a:t>‹#›</a:t>
            </a:fld>
            <a:endParaRPr lang="en-US" altLang="en-US" dirty="0"/>
          </a:p>
        </p:txBody>
      </p:sp>
    </p:spTree>
    <p:extLst>
      <p:ext uri="{BB962C8B-B14F-4D97-AF65-F5344CB8AC3E}">
        <p14:creationId xmlns:p14="http://schemas.microsoft.com/office/powerpoint/2010/main" val="14179734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811EC816-1C9D-4B5C-A12B-AADBC413E636}" type="slidenum">
              <a:rPr lang="en-US" altLang="en-US"/>
              <a:pPr>
                <a:defRPr/>
              </a:pPr>
              <a:t>‹#›</a:t>
            </a:fld>
            <a:endParaRPr lang="en-US" altLang="en-US" dirty="0"/>
          </a:p>
        </p:txBody>
      </p:sp>
    </p:spTree>
    <p:extLst>
      <p:ext uri="{BB962C8B-B14F-4D97-AF65-F5344CB8AC3E}">
        <p14:creationId xmlns:p14="http://schemas.microsoft.com/office/powerpoint/2010/main" val="38041399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060F91E9-B424-43CB-BFC2-EAEBDECA3B22}" type="slidenum">
              <a:rPr lang="en-US" altLang="en-US"/>
              <a:pPr>
                <a:defRPr/>
              </a:pPr>
              <a:t>‹#›</a:t>
            </a:fld>
            <a:endParaRPr lang="en-US" altLang="en-US" dirty="0"/>
          </a:p>
        </p:txBody>
      </p:sp>
    </p:spTree>
    <p:extLst>
      <p:ext uri="{BB962C8B-B14F-4D97-AF65-F5344CB8AC3E}">
        <p14:creationId xmlns:p14="http://schemas.microsoft.com/office/powerpoint/2010/main" val="36311316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CF484960-33B1-4E22-A49A-F34566E69F39}" type="slidenum">
              <a:rPr lang="en-US" altLang="en-US"/>
              <a:pPr>
                <a:defRPr/>
              </a:pPr>
              <a:t>‹#›</a:t>
            </a:fld>
            <a:endParaRPr lang="en-US" altLang="en-US" dirty="0"/>
          </a:p>
        </p:txBody>
      </p:sp>
    </p:spTree>
    <p:extLst>
      <p:ext uri="{BB962C8B-B14F-4D97-AF65-F5344CB8AC3E}">
        <p14:creationId xmlns:p14="http://schemas.microsoft.com/office/powerpoint/2010/main" val="41541821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8" name="Rectangle 7"/>
          <p:cNvSpPr>
            <a:spLocks noGrp="1" noChangeArrowheads="1"/>
          </p:cNvSpPr>
          <p:nvPr>
            <p:ph type="sldNum" sz="quarter" idx="11"/>
          </p:nvPr>
        </p:nvSpPr>
        <p:spPr>
          <a:ln/>
        </p:spPr>
        <p:txBody>
          <a:bodyPr/>
          <a:lstStyle>
            <a:lvl1pPr>
              <a:defRPr/>
            </a:lvl1pPr>
          </a:lstStyle>
          <a:p>
            <a:pPr>
              <a:defRPr/>
            </a:pPr>
            <a:fld id="{866824E5-A2FD-4879-BA0A-35412D3DC314}" type="slidenum">
              <a:rPr lang="en-US" altLang="en-US"/>
              <a:pPr>
                <a:defRPr/>
              </a:pPr>
              <a:t>‹#›</a:t>
            </a:fld>
            <a:endParaRPr lang="en-US" altLang="en-US" dirty="0"/>
          </a:p>
        </p:txBody>
      </p:sp>
    </p:spTree>
    <p:extLst>
      <p:ext uri="{BB962C8B-B14F-4D97-AF65-F5344CB8AC3E}">
        <p14:creationId xmlns:p14="http://schemas.microsoft.com/office/powerpoint/2010/main" val="2752955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fld id="{02ABD184-DB2B-4BE3-B24D-22F8E32BAC75}" type="datetimeFigureOut">
              <a:rPr lang="en-US" smtClean="0"/>
              <a:pPr>
                <a:defRPr/>
              </a:pPr>
              <a:t>7/11/2024</a:t>
            </a:fld>
            <a:endParaRPr lang="en-US" dirty="0"/>
          </a:p>
        </p:txBody>
      </p:sp>
      <p:sp>
        <p:nvSpPr>
          <p:cNvPr id="8" name="Rectangle 14"/>
          <p:cNvSpPr>
            <a:spLocks noGrp="1" noChangeArrowheads="1"/>
          </p:cNvSpPr>
          <p:nvPr>
            <p:ph type="sldNum" sz="quarter" idx="11"/>
          </p:nvPr>
        </p:nvSpPr>
        <p:spPr>
          <a:ln/>
        </p:spPr>
        <p:txBody>
          <a:bodyPr/>
          <a:lstStyle>
            <a:lvl1pPr>
              <a:defRPr/>
            </a:lvl1pPr>
          </a:lstStyle>
          <a:p>
            <a:pPr>
              <a:defRPr/>
            </a:pPr>
            <a:fld id="{53E5CC7B-5350-4FDD-B24A-267DD168C471}" type="slidenum">
              <a:rPr lang="en-US" smtClean="0"/>
              <a:pPr>
                <a:defRPr/>
              </a:pPr>
              <a:t>‹#›</a:t>
            </a:fld>
            <a:endParaRPr lang="en-US" dirty="0"/>
          </a:p>
        </p:txBody>
      </p:sp>
    </p:spTree>
    <p:extLst>
      <p:ext uri="{BB962C8B-B14F-4D97-AF65-F5344CB8AC3E}">
        <p14:creationId xmlns:p14="http://schemas.microsoft.com/office/powerpoint/2010/main" val="13619232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4" name="Rectangle 7"/>
          <p:cNvSpPr>
            <a:spLocks noGrp="1" noChangeArrowheads="1"/>
          </p:cNvSpPr>
          <p:nvPr>
            <p:ph type="sldNum" sz="quarter" idx="11"/>
          </p:nvPr>
        </p:nvSpPr>
        <p:spPr>
          <a:ln/>
        </p:spPr>
        <p:txBody>
          <a:bodyPr/>
          <a:lstStyle>
            <a:lvl1pPr>
              <a:defRPr/>
            </a:lvl1pPr>
          </a:lstStyle>
          <a:p>
            <a:pPr>
              <a:defRPr/>
            </a:pPr>
            <a:fld id="{68FABA76-CDBB-4E90-9B39-401037A61521}" type="slidenum">
              <a:rPr lang="en-US" altLang="en-US"/>
              <a:pPr>
                <a:defRPr/>
              </a:pPr>
              <a:t>‹#›</a:t>
            </a:fld>
            <a:endParaRPr lang="en-US" altLang="en-US" dirty="0"/>
          </a:p>
        </p:txBody>
      </p:sp>
    </p:spTree>
    <p:extLst>
      <p:ext uri="{BB962C8B-B14F-4D97-AF65-F5344CB8AC3E}">
        <p14:creationId xmlns:p14="http://schemas.microsoft.com/office/powerpoint/2010/main" val="28324999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3" name="Rectangle 7"/>
          <p:cNvSpPr>
            <a:spLocks noGrp="1" noChangeArrowheads="1"/>
          </p:cNvSpPr>
          <p:nvPr>
            <p:ph type="sldNum" sz="quarter" idx="11"/>
          </p:nvPr>
        </p:nvSpPr>
        <p:spPr>
          <a:ln/>
        </p:spPr>
        <p:txBody>
          <a:bodyPr/>
          <a:lstStyle>
            <a:lvl1pPr>
              <a:defRPr/>
            </a:lvl1pPr>
          </a:lstStyle>
          <a:p>
            <a:pPr>
              <a:defRPr/>
            </a:pPr>
            <a:fld id="{7A422D8A-B29E-4D96-BE0B-7AC3A4C0DF21}" type="slidenum">
              <a:rPr lang="en-US" altLang="en-US"/>
              <a:pPr>
                <a:defRPr/>
              </a:pPr>
              <a:t>‹#›</a:t>
            </a:fld>
            <a:endParaRPr lang="en-US" altLang="en-US" dirty="0"/>
          </a:p>
        </p:txBody>
      </p:sp>
    </p:spTree>
    <p:extLst>
      <p:ext uri="{BB962C8B-B14F-4D97-AF65-F5344CB8AC3E}">
        <p14:creationId xmlns:p14="http://schemas.microsoft.com/office/powerpoint/2010/main" val="22445307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879947EE-071B-4E16-8393-18175119B977}" type="slidenum">
              <a:rPr lang="en-US" altLang="en-US"/>
              <a:pPr>
                <a:defRPr/>
              </a:pPr>
              <a:t>‹#›</a:t>
            </a:fld>
            <a:endParaRPr lang="en-US" altLang="en-US" dirty="0"/>
          </a:p>
        </p:txBody>
      </p:sp>
    </p:spTree>
    <p:extLst>
      <p:ext uri="{BB962C8B-B14F-4D97-AF65-F5344CB8AC3E}">
        <p14:creationId xmlns:p14="http://schemas.microsoft.com/office/powerpoint/2010/main" val="42071639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E9667074-B9D4-4B68-BCC0-F10F5E1A5586}" type="slidenum">
              <a:rPr lang="en-US" altLang="en-US"/>
              <a:pPr>
                <a:defRPr/>
              </a:pPr>
              <a:t>‹#›</a:t>
            </a:fld>
            <a:endParaRPr lang="en-US" altLang="en-US" dirty="0"/>
          </a:p>
        </p:txBody>
      </p:sp>
    </p:spTree>
    <p:extLst>
      <p:ext uri="{BB962C8B-B14F-4D97-AF65-F5344CB8AC3E}">
        <p14:creationId xmlns:p14="http://schemas.microsoft.com/office/powerpoint/2010/main" val="22306783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D4917311-7E84-434B-9142-C9D4F48CCD52}" type="slidenum">
              <a:rPr lang="en-US" altLang="en-US"/>
              <a:pPr>
                <a:defRPr/>
              </a:pPr>
              <a:t>‹#›</a:t>
            </a:fld>
            <a:endParaRPr lang="en-US" altLang="en-US" dirty="0"/>
          </a:p>
        </p:txBody>
      </p:sp>
    </p:spTree>
    <p:extLst>
      <p:ext uri="{BB962C8B-B14F-4D97-AF65-F5344CB8AC3E}">
        <p14:creationId xmlns:p14="http://schemas.microsoft.com/office/powerpoint/2010/main" val="9362807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7/11/2024</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F550768C-33D6-46D2-8F9F-18BEE4260CD2}" type="slidenum">
              <a:rPr lang="en-US" altLang="en-US"/>
              <a:pPr>
                <a:defRPr/>
              </a:pPr>
              <a:t>‹#›</a:t>
            </a:fld>
            <a:endParaRPr lang="en-US" altLang="en-US" dirty="0"/>
          </a:p>
        </p:txBody>
      </p:sp>
    </p:spTree>
    <p:extLst>
      <p:ext uri="{BB962C8B-B14F-4D97-AF65-F5344CB8AC3E}">
        <p14:creationId xmlns:p14="http://schemas.microsoft.com/office/powerpoint/2010/main" val="2864557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fld id="{D1A39AA8-FAA1-4285-9E6D-D1ABF5D54763}" type="datetimeFigureOut">
              <a:rPr lang="en-US" smtClean="0"/>
              <a:pPr>
                <a:defRPr/>
              </a:pPr>
              <a:t>7/11/2024</a:t>
            </a:fld>
            <a:endParaRPr lang="en-US" dirty="0"/>
          </a:p>
        </p:txBody>
      </p:sp>
      <p:sp>
        <p:nvSpPr>
          <p:cNvPr id="4" name="Rectangle 14"/>
          <p:cNvSpPr>
            <a:spLocks noGrp="1" noChangeArrowheads="1"/>
          </p:cNvSpPr>
          <p:nvPr>
            <p:ph type="sldNum" sz="quarter" idx="11"/>
          </p:nvPr>
        </p:nvSpPr>
        <p:spPr>
          <a:ln/>
        </p:spPr>
        <p:txBody>
          <a:bodyPr/>
          <a:lstStyle>
            <a:lvl1pPr>
              <a:defRPr/>
            </a:lvl1pPr>
          </a:lstStyle>
          <a:p>
            <a:pPr>
              <a:defRPr/>
            </a:pPr>
            <a:fld id="{46C3A6E3-3E06-4F8F-8D45-6B0CEEACA6AE}" type="slidenum">
              <a:rPr lang="en-US" smtClean="0"/>
              <a:pPr>
                <a:defRPr/>
              </a:pPr>
              <a:t>‹#›</a:t>
            </a:fld>
            <a:endParaRPr lang="en-US" dirty="0"/>
          </a:p>
        </p:txBody>
      </p:sp>
    </p:spTree>
    <p:extLst>
      <p:ext uri="{BB962C8B-B14F-4D97-AF65-F5344CB8AC3E}">
        <p14:creationId xmlns:p14="http://schemas.microsoft.com/office/powerpoint/2010/main" val="210501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fld id="{16E358EC-61DF-44BF-AD90-2A4CEC409556}" type="datetimeFigureOut">
              <a:rPr lang="en-US" smtClean="0"/>
              <a:pPr>
                <a:defRPr/>
              </a:pPr>
              <a:t>7/11/2024</a:t>
            </a:fld>
            <a:endParaRPr lang="en-US" dirty="0"/>
          </a:p>
        </p:txBody>
      </p:sp>
      <p:sp>
        <p:nvSpPr>
          <p:cNvPr id="3" name="Rectangle 14"/>
          <p:cNvSpPr>
            <a:spLocks noGrp="1" noChangeArrowheads="1"/>
          </p:cNvSpPr>
          <p:nvPr>
            <p:ph type="sldNum" sz="quarter" idx="11"/>
          </p:nvPr>
        </p:nvSpPr>
        <p:spPr>
          <a:ln/>
        </p:spPr>
        <p:txBody>
          <a:bodyPr/>
          <a:lstStyle>
            <a:lvl1pPr>
              <a:defRPr/>
            </a:lvl1pPr>
          </a:lstStyle>
          <a:p>
            <a:pPr>
              <a:defRPr/>
            </a:pPr>
            <a:fld id="{2101049C-6E59-471D-B5B1-9A6C9AFEDD40}" type="slidenum">
              <a:rPr lang="en-US" smtClean="0"/>
              <a:pPr>
                <a:defRPr/>
              </a:pPr>
              <a:t>‹#›</a:t>
            </a:fld>
            <a:endParaRPr lang="en-US" dirty="0"/>
          </a:p>
        </p:txBody>
      </p:sp>
    </p:spTree>
    <p:extLst>
      <p:ext uri="{BB962C8B-B14F-4D97-AF65-F5344CB8AC3E}">
        <p14:creationId xmlns:p14="http://schemas.microsoft.com/office/powerpoint/2010/main" val="2573624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2D1E5F76-E5FF-466B-B788-307B006FF0EC}" type="datetimeFigureOut">
              <a:rPr lang="en-US" smtClean="0"/>
              <a:pPr>
                <a:defRPr/>
              </a:pPr>
              <a:t>7/11/2024</a:t>
            </a:fld>
            <a:endParaRPr lang="en-US" dirty="0"/>
          </a:p>
        </p:txBody>
      </p:sp>
      <p:sp>
        <p:nvSpPr>
          <p:cNvPr id="6" name="Rectangle 14"/>
          <p:cNvSpPr>
            <a:spLocks noGrp="1" noChangeArrowheads="1"/>
          </p:cNvSpPr>
          <p:nvPr>
            <p:ph type="sldNum" sz="quarter" idx="11"/>
          </p:nvPr>
        </p:nvSpPr>
        <p:spPr>
          <a:ln/>
        </p:spPr>
        <p:txBody>
          <a:bodyPr/>
          <a:lstStyle>
            <a:lvl1pPr>
              <a:defRPr/>
            </a:lvl1pPr>
          </a:lstStyle>
          <a:p>
            <a:pPr>
              <a:defRPr/>
            </a:pPr>
            <a:fld id="{CB89C278-C743-40CA-A1F3-5908D4B0BF36}" type="slidenum">
              <a:rPr lang="en-US" smtClean="0"/>
              <a:pPr>
                <a:defRPr/>
              </a:pPr>
              <a:t>‹#›</a:t>
            </a:fld>
            <a:endParaRPr lang="en-US" dirty="0"/>
          </a:p>
        </p:txBody>
      </p:sp>
    </p:spTree>
    <p:extLst>
      <p:ext uri="{BB962C8B-B14F-4D97-AF65-F5344CB8AC3E}">
        <p14:creationId xmlns:p14="http://schemas.microsoft.com/office/powerpoint/2010/main" val="2963195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BFA100E0-E2E4-4C9B-A4F7-9471FE0DCD48}" type="datetimeFigureOut">
              <a:rPr lang="en-US" smtClean="0"/>
              <a:pPr>
                <a:defRPr/>
              </a:pPr>
              <a:t>7/11/2024</a:t>
            </a:fld>
            <a:endParaRPr lang="en-US" dirty="0"/>
          </a:p>
        </p:txBody>
      </p:sp>
      <p:sp>
        <p:nvSpPr>
          <p:cNvPr id="6" name="Rectangle 14"/>
          <p:cNvSpPr>
            <a:spLocks noGrp="1" noChangeArrowheads="1"/>
          </p:cNvSpPr>
          <p:nvPr>
            <p:ph type="sldNum" sz="quarter" idx="11"/>
          </p:nvPr>
        </p:nvSpPr>
        <p:spPr>
          <a:ln/>
        </p:spPr>
        <p:txBody>
          <a:bodyPr/>
          <a:lstStyle>
            <a:lvl1pPr>
              <a:defRPr/>
            </a:lvl1pPr>
          </a:lstStyle>
          <a:p>
            <a:pPr>
              <a:defRPr/>
            </a:pPr>
            <a:fld id="{F42B33D1-C9FE-40BB-B84D-23AAA7AB051B}" type="slidenum">
              <a:rPr lang="en-US" smtClean="0"/>
              <a:pPr>
                <a:defRPr/>
              </a:pPr>
              <a:t>‹#›</a:t>
            </a:fld>
            <a:endParaRPr lang="en-US" dirty="0"/>
          </a:p>
        </p:txBody>
      </p:sp>
    </p:spTree>
    <p:extLst>
      <p:ext uri="{BB962C8B-B14F-4D97-AF65-F5344CB8AC3E}">
        <p14:creationId xmlns:p14="http://schemas.microsoft.com/office/powerpoint/2010/main" val="1413522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0" y="0"/>
            <a:ext cx="9144000" cy="1155700"/>
          </a:xfrm>
          <a:prstGeom prst="rect">
            <a:avLst/>
          </a:prstGeom>
          <a:solidFill>
            <a:srgbClr val="F2EDD7"/>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eaLnBrk="1" hangingPunct="1">
              <a:defRPr/>
            </a:pPr>
            <a:endParaRPr lang="en-US" altLang="en-US" dirty="0"/>
          </a:p>
        </p:txBody>
      </p:sp>
      <p:sp>
        <p:nvSpPr>
          <p:cNvPr id="1027" name="Rectangle 3"/>
          <p:cNvSpPr>
            <a:spLocks noGrp="1" noChangeArrowheads="1"/>
          </p:cNvSpPr>
          <p:nvPr>
            <p:ph type="body" idx="1"/>
          </p:nvPr>
        </p:nvSpPr>
        <p:spPr bwMode="auto">
          <a:xfrm>
            <a:off x="314325" y="1457325"/>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2"/>
          <p:cNvSpPr>
            <a:spLocks noGrp="1" noChangeArrowheads="1"/>
          </p:cNvSpPr>
          <p:nvPr>
            <p:ph type="title"/>
          </p:nvPr>
        </p:nvSpPr>
        <p:spPr bwMode="auto">
          <a:xfrm>
            <a:off x="290513" y="28575"/>
            <a:ext cx="7777162"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9" name="Line 11"/>
          <p:cNvSpPr>
            <a:spLocks noChangeShapeType="1"/>
          </p:cNvSpPr>
          <p:nvPr/>
        </p:nvSpPr>
        <p:spPr bwMode="auto">
          <a:xfrm flipV="1">
            <a:off x="0" y="1173163"/>
            <a:ext cx="9144000" cy="63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36" name="Rectangle 12"/>
          <p:cNvSpPr>
            <a:spLocks noGrp="1" noChangeArrowheads="1"/>
          </p:cNvSpPr>
          <p:nvPr>
            <p:ph type="dt" sz="half" idx="2"/>
          </p:nvPr>
        </p:nvSpPr>
        <p:spPr bwMode="auto">
          <a:xfrm>
            <a:off x="219075"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700"/>
            </a:lvl1pPr>
          </a:lstStyle>
          <a:p>
            <a:pPr>
              <a:defRPr/>
            </a:pPr>
            <a:fld id="{A31D9D4A-920A-4AFF-9EAD-F2847D8551F6}" type="datetimeFigureOut">
              <a:rPr lang="en-US" smtClean="0"/>
              <a:pPr>
                <a:defRPr/>
              </a:pPr>
              <a:t>7/11/2024</a:t>
            </a:fld>
            <a:endParaRPr lang="en-US" dirty="0"/>
          </a:p>
        </p:txBody>
      </p:sp>
      <p:sp>
        <p:nvSpPr>
          <p:cNvPr id="1038" name="Rectangle 14"/>
          <p:cNvSpPr>
            <a:spLocks noGrp="1" noChangeArrowheads="1"/>
          </p:cNvSpPr>
          <p:nvPr>
            <p:ph type="sldNum" sz="quarter" idx="4"/>
          </p:nvPr>
        </p:nvSpPr>
        <p:spPr bwMode="auto">
          <a:xfrm>
            <a:off x="6751638"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700"/>
            </a:lvl1pPr>
          </a:lstStyle>
          <a:p>
            <a:pPr>
              <a:defRPr/>
            </a:pPr>
            <a:fld id="{18D76267-22B5-4A0A-8DAF-F5E10A436B8F}" type="slidenum">
              <a:rPr lang="en-US" smtClean="0"/>
              <a:pPr>
                <a:defRPr/>
              </a:pPr>
              <a:t>‹#›</a:t>
            </a:fld>
            <a:endParaRPr lang="en-US" dirty="0"/>
          </a:p>
        </p:txBody>
      </p:sp>
      <p:pic>
        <p:nvPicPr>
          <p:cNvPr id="1032" name="Picture 18" descr="IUhealthHzPMS20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326438" y="231775"/>
            <a:ext cx="5937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imes New Roman" pitchFamily="18" charset="0"/>
        </a:defRPr>
      </a:lvl2pPr>
      <a:lvl3pPr algn="l" rtl="0" eaLnBrk="1" fontAlgn="base" hangingPunct="1">
        <a:spcBef>
          <a:spcPct val="0"/>
        </a:spcBef>
        <a:spcAft>
          <a:spcPct val="0"/>
        </a:spcAft>
        <a:defRPr sz="4000">
          <a:solidFill>
            <a:schemeClr val="tx2"/>
          </a:solidFill>
          <a:latin typeface="Times New Roman" pitchFamily="18" charset="0"/>
        </a:defRPr>
      </a:lvl3pPr>
      <a:lvl4pPr algn="l" rtl="0" eaLnBrk="1" fontAlgn="base" hangingPunct="1">
        <a:spcBef>
          <a:spcPct val="0"/>
        </a:spcBef>
        <a:spcAft>
          <a:spcPct val="0"/>
        </a:spcAft>
        <a:defRPr sz="4000">
          <a:solidFill>
            <a:schemeClr val="tx2"/>
          </a:solidFill>
          <a:latin typeface="Times New Roman" pitchFamily="18" charset="0"/>
        </a:defRPr>
      </a:lvl4pPr>
      <a:lvl5pPr algn="l" rtl="0" eaLnBrk="1" fontAlgn="base" hangingPunct="1">
        <a:spcBef>
          <a:spcPct val="0"/>
        </a:spcBef>
        <a:spcAft>
          <a:spcPct val="0"/>
        </a:spcAft>
        <a:defRPr sz="4000">
          <a:solidFill>
            <a:schemeClr val="tx2"/>
          </a:solidFill>
          <a:latin typeface="Times New Roman" pitchFamily="18" charset="0"/>
        </a:defRPr>
      </a:lvl5pPr>
      <a:lvl6pPr marL="457200" algn="l" rtl="0" eaLnBrk="1" fontAlgn="base" hangingPunct="1">
        <a:spcBef>
          <a:spcPct val="0"/>
        </a:spcBef>
        <a:spcAft>
          <a:spcPct val="0"/>
        </a:spcAft>
        <a:defRPr sz="4000">
          <a:solidFill>
            <a:schemeClr val="tx2"/>
          </a:solidFill>
          <a:latin typeface="Times New Roman" pitchFamily="18" charset="0"/>
        </a:defRPr>
      </a:lvl6pPr>
      <a:lvl7pPr marL="914400" algn="l" rtl="0" eaLnBrk="1" fontAlgn="base" hangingPunct="1">
        <a:spcBef>
          <a:spcPct val="0"/>
        </a:spcBef>
        <a:spcAft>
          <a:spcPct val="0"/>
        </a:spcAft>
        <a:defRPr sz="4000">
          <a:solidFill>
            <a:schemeClr val="tx2"/>
          </a:solidFill>
          <a:latin typeface="Times New Roman" pitchFamily="18" charset="0"/>
        </a:defRPr>
      </a:lvl7pPr>
      <a:lvl8pPr marL="1371600" algn="l" rtl="0" eaLnBrk="1" fontAlgn="base" hangingPunct="1">
        <a:spcBef>
          <a:spcPct val="0"/>
        </a:spcBef>
        <a:spcAft>
          <a:spcPct val="0"/>
        </a:spcAft>
        <a:defRPr sz="4000">
          <a:solidFill>
            <a:schemeClr val="tx2"/>
          </a:solidFill>
          <a:latin typeface="Times New Roman" pitchFamily="18" charset="0"/>
        </a:defRPr>
      </a:lvl8pPr>
      <a:lvl9pPr marL="1828800" algn="l" rtl="0" eaLnBrk="1" fontAlgn="base" hangingPunct="1">
        <a:spcBef>
          <a:spcPct val="0"/>
        </a:spcBef>
        <a:spcAft>
          <a:spcPct val="0"/>
        </a:spcAft>
        <a:defRPr sz="4000">
          <a:solidFill>
            <a:schemeClr val="tx2"/>
          </a:solidFill>
          <a:latin typeface="Times New Roman" pitchFamily="18" charset="0"/>
        </a:defRPr>
      </a:lvl9pPr>
    </p:titleStyle>
    <p:bodyStyle>
      <a:lvl1pPr marL="342900" indent="-342900" algn="l" rtl="0" eaLnBrk="1" fontAlgn="base" hangingPunct="1">
        <a:lnSpc>
          <a:spcPct val="95000"/>
        </a:lnSpc>
        <a:spcBef>
          <a:spcPct val="40000"/>
        </a:spcBef>
        <a:spcAft>
          <a:spcPct val="0"/>
        </a:spcAft>
        <a:buClr>
          <a:schemeClr val="tx2"/>
        </a:buClr>
        <a:buChar char="•"/>
        <a:defRPr sz="3000">
          <a:solidFill>
            <a:schemeClr val="tx1"/>
          </a:solidFill>
          <a:latin typeface="+mn-lt"/>
          <a:ea typeface="+mn-ea"/>
          <a:cs typeface="+mn-cs"/>
        </a:defRPr>
      </a:lvl1pPr>
      <a:lvl2pPr marL="742950" indent="-285750" algn="l" rtl="0" eaLnBrk="1" fontAlgn="base" hangingPunct="1">
        <a:lnSpc>
          <a:spcPct val="95000"/>
        </a:lnSpc>
        <a:spcBef>
          <a:spcPct val="20000"/>
        </a:spcBef>
        <a:spcAft>
          <a:spcPct val="0"/>
        </a:spcAft>
        <a:buChar char="–"/>
        <a:defRPr sz="2800">
          <a:solidFill>
            <a:schemeClr val="tx1"/>
          </a:solidFill>
          <a:latin typeface="+mn-lt"/>
        </a:defRPr>
      </a:lvl2pPr>
      <a:lvl3pPr marL="1143000" indent="-228600" algn="l" rtl="0" eaLnBrk="1" fontAlgn="base" hangingPunct="1">
        <a:lnSpc>
          <a:spcPct val="95000"/>
        </a:lnSpc>
        <a:spcBef>
          <a:spcPct val="20000"/>
        </a:spcBef>
        <a:spcAft>
          <a:spcPct val="0"/>
        </a:spcAft>
        <a:buChar char="•"/>
        <a:defRPr sz="2600">
          <a:solidFill>
            <a:schemeClr val="tx1"/>
          </a:solidFill>
          <a:latin typeface="+mn-lt"/>
        </a:defRPr>
      </a:lvl3pPr>
      <a:lvl4pPr marL="1600200" indent="-228600" algn="l" rtl="0" eaLnBrk="1" fontAlgn="base" hangingPunct="1">
        <a:lnSpc>
          <a:spcPct val="95000"/>
        </a:lnSpc>
        <a:spcBef>
          <a:spcPct val="20000"/>
        </a:spcBef>
        <a:spcAft>
          <a:spcPct val="0"/>
        </a:spcAft>
        <a:buChar char="–"/>
        <a:defRPr sz="2400">
          <a:solidFill>
            <a:schemeClr val="tx1"/>
          </a:solidFill>
          <a:latin typeface="+mn-lt"/>
        </a:defRPr>
      </a:lvl4pPr>
      <a:lvl5pPr marL="2057400" indent="-228600" algn="l" rtl="0" eaLnBrk="1" fontAlgn="base" hangingPunct="1">
        <a:lnSpc>
          <a:spcPct val="95000"/>
        </a:lnSpc>
        <a:spcBef>
          <a:spcPct val="20000"/>
        </a:spcBef>
        <a:spcAft>
          <a:spcPct val="0"/>
        </a:spcAft>
        <a:buChar char="»"/>
        <a:defRPr sz="2400">
          <a:solidFill>
            <a:schemeClr val="tx1"/>
          </a:solidFill>
          <a:latin typeface="+mn-lt"/>
        </a:defRPr>
      </a:lvl5pPr>
      <a:lvl6pPr marL="2514600" indent="-228600" algn="l" rtl="0" eaLnBrk="1" fontAlgn="base" hangingPunct="1">
        <a:lnSpc>
          <a:spcPct val="95000"/>
        </a:lnSpc>
        <a:spcBef>
          <a:spcPct val="20000"/>
        </a:spcBef>
        <a:spcAft>
          <a:spcPct val="0"/>
        </a:spcAft>
        <a:buChar char="»"/>
        <a:defRPr sz="2400">
          <a:solidFill>
            <a:schemeClr val="tx1"/>
          </a:solidFill>
          <a:latin typeface="+mn-lt"/>
        </a:defRPr>
      </a:lvl6pPr>
      <a:lvl7pPr marL="2971800" indent="-228600" algn="l" rtl="0" eaLnBrk="1" fontAlgn="base" hangingPunct="1">
        <a:lnSpc>
          <a:spcPct val="95000"/>
        </a:lnSpc>
        <a:spcBef>
          <a:spcPct val="20000"/>
        </a:spcBef>
        <a:spcAft>
          <a:spcPct val="0"/>
        </a:spcAft>
        <a:buChar char="»"/>
        <a:defRPr sz="2400">
          <a:solidFill>
            <a:schemeClr val="tx1"/>
          </a:solidFill>
          <a:latin typeface="+mn-lt"/>
        </a:defRPr>
      </a:lvl7pPr>
      <a:lvl8pPr marL="3429000" indent="-228600" algn="l" rtl="0" eaLnBrk="1" fontAlgn="base" hangingPunct="1">
        <a:lnSpc>
          <a:spcPct val="95000"/>
        </a:lnSpc>
        <a:spcBef>
          <a:spcPct val="20000"/>
        </a:spcBef>
        <a:spcAft>
          <a:spcPct val="0"/>
        </a:spcAft>
        <a:buChar char="»"/>
        <a:defRPr sz="2400">
          <a:solidFill>
            <a:schemeClr val="tx1"/>
          </a:solidFill>
          <a:latin typeface="+mn-lt"/>
        </a:defRPr>
      </a:lvl8pPr>
      <a:lvl9pPr marL="3886200" indent="-228600" algn="l" rtl="0" eaLnBrk="1" fontAlgn="base" hangingPunct="1">
        <a:lnSpc>
          <a:spcPct val="95000"/>
        </a:lnSpc>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0"/>
            <a:ext cx="9144000" cy="1155700"/>
          </a:xfrm>
          <a:prstGeom prst="rect">
            <a:avLst/>
          </a:prstGeom>
          <a:solidFill>
            <a:srgbClr val="F2EDD7"/>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eaLnBrk="1" hangingPunct="1">
              <a:defRPr/>
            </a:pPr>
            <a:endParaRPr lang="en-US" altLang="en-US" dirty="0"/>
          </a:p>
        </p:txBody>
      </p:sp>
      <p:sp>
        <p:nvSpPr>
          <p:cNvPr id="2051" name="Rectangle 3"/>
          <p:cNvSpPr>
            <a:spLocks noGrp="1" noChangeArrowheads="1"/>
          </p:cNvSpPr>
          <p:nvPr>
            <p:ph type="body" idx="1"/>
          </p:nvPr>
        </p:nvSpPr>
        <p:spPr bwMode="auto">
          <a:xfrm>
            <a:off x="314325" y="1457325"/>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2" name="Rectangle 5"/>
          <p:cNvSpPr>
            <a:spLocks noGrp="1" noChangeArrowheads="1"/>
          </p:cNvSpPr>
          <p:nvPr>
            <p:ph type="title"/>
          </p:nvPr>
        </p:nvSpPr>
        <p:spPr bwMode="auto">
          <a:xfrm>
            <a:off x="290513" y="0"/>
            <a:ext cx="7777162" cy="115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3" name="Line 6"/>
          <p:cNvSpPr>
            <a:spLocks noChangeShapeType="1"/>
          </p:cNvSpPr>
          <p:nvPr/>
        </p:nvSpPr>
        <p:spPr bwMode="auto">
          <a:xfrm flipV="1">
            <a:off x="0" y="1173163"/>
            <a:ext cx="9144000" cy="63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2295" name="Rectangle 7"/>
          <p:cNvSpPr>
            <a:spLocks noGrp="1" noChangeArrowheads="1"/>
          </p:cNvSpPr>
          <p:nvPr>
            <p:ph type="dt" sz="half" idx="2"/>
          </p:nvPr>
        </p:nvSpPr>
        <p:spPr bwMode="auto">
          <a:xfrm>
            <a:off x="219075"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700"/>
            </a:lvl1pPr>
          </a:lstStyle>
          <a:p>
            <a:pPr>
              <a:defRPr/>
            </a:pPr>
            <a:fld id="{79894BC1-D723-44F3-A3BB-4B348FB23A83}" type="datetime1">
              <a:rPr lang="en-US" altLang="en-US"/>
              <a:pPr>
                <a:defRPr/>
              </a:pPr>
              <a:t>7/11/2024</a:t>
            </a:fld>
            <a:endParaRPr lang="en-US" altLang="en-US" dirty="0"/>
          </a:p>
        </p:txBody>
      </p:sp>
      <p:sp>
        <p:nvSpPr>
          <p:cNvPr id="12297" name="Rectangle 9"/>
          <p:cNvSpPr>
            <a:spLocks noGrp="1" noChangeArrowheads="1"/>
          </p:cNvSpPr>
          <p:nvPr>
            <p:ph type="sldNum" sz="quarter" idx="4"/>
          </p:nvPr>
        </p:nvSpPr>
        <p:spPr bwMode="auto">
          <a:xfrm>
            <a:off x="6751638"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700"/>
            </a:lvl1pPr>
          </a:lstStyle>
          <a:p>
            <a:pPr>
              <a:defRPr/>
            </a:pPr>
            <a:fld id="{58470CD3-3A5A-41D5-A602-A7FB5CF63AA4}" type="slidenum">
              <a:rPr lang="en-US" altLang="en-US"/>
              <a:pPr>
                <a:defRPr/>
              </a:pPr>
              <a:t>‹#›</a:t>
            </a:fld>
            <a:endParaRPr lang="en-US" altLang="en-US" dirty="0"/>
          </a:p>
        </p:txBody>
      </p:sp>
      <p:pic>
        <p:nvPicPr>
          <p:cNvPr id="2056" name="Picture 13" descr="IUhealthHzPMS20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326438" y="231775"/>
            <a:ext cx="5937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hf hdr="0" ftr="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imes New Roman" pitchFamily="18" charset="0"/>
        </a:defRPr>
      </a:lvl2pPr>
      <a:lvl3pPr algn="l" rtl="0" eaLnBrk="1" fontAlgn="base" hangingPunct="1">
        <a:spcBef>
          <a:spcPct val="0"/>
        </a:spcBef>
        <a:spcAft>
          <a:spcPct val="0"/>
        </a:spcAft>
        <a:defRPr sz="4000">
          <a:solidFill>
            <a:schemeClr val="tx2"/>
          </a:solidFill>
          <a:latin typeface="Times New Roman" pitchFamily="18" charset="0"/>
        </a:defRPr>
      </a:lvl3pPr>
      <a:lvl4pPr algn="l" rtl="0" eaLnBrk="1" fontAlgn="base" hangingPunct="1">
        <a:spcBef>
          <a:spcPct val="0"/>
        </a:spcBef>
        <a:spcAft>
          <a:spcPct val="0"/>
        </a:spcAft>
        <a:defRPr sz="4000">
          <a:solidFill>
            <a:schemeClr val="tx2"/>
          </a:solidFill>
          <a:latin typeface="Times New Roman" pitchFamily="18" charset="0"/>
        </a:defRPr>
      </a:lvl4pPr>
      <a:lvl5pPr algn="l" rtl="0" eaLnBrk="1" fontAlgn="base" hangingPunct="1">
        <a:spcBef>
          <a:spcPct val="0"/>
        </a:spcBef>
        <a:spcAft>
          <a:spcPct val="0"/>
        </a:spcAft>
        <a:defRPr sz="4000">
          <a:solidFill>
            <a:schemeClr val="tx2"/>
          </a:solidFill>
          <a:latin typeface="Times New Roman" pitchFamily="18" charset="0"/>
        </a:defRPr>
      </a:lvl5pPr>
      <a:lvl6pPr marL="457200" algn="l" rtl="0" eaLnBrk="1" fontAlgn="base" hangingPunct="1">
        <a:spcBef>
          <a:spcPct val="0"/>
        </a:spcBef>
        <a:spcAft>
          <a:spcPct val="0"/>
        </a:spcAft>
        <a:defRPr sz="4000">
          <a:solidFill>
            <a:schemeClr val="tx2"/>
          </a:solidFill>
          <a:latin typeface="Times New Roman" pitchFamily="18" charset="0"/>
        </a:defRPr>
      </a:lvl6pPr>
      <a:lvl7pPr marL="914400" algn="l" rtl="0" eaLnBrk="1" fontAlgn="base" hangingPunct="1">
        <a:spcBef>
          <a:spcPct val="0"/>
        </a:spcBef>
        <a:spcAft>
          <a:spcPct val="0"/>
        </a:spcAft>
        <a:defRPr sz="4000">
          <a:solidFill>
            <a:schemeClr val="tx2"/>
          </a:solidFill>
          <a:latin typeface="Times New Roman" pitchFamily="18" charset="0"/>
        </a:defRPr>
      </a:lvl7pPr>
      <a:lvl8pPr marL="1371600" algn="l" rtl="0" eaLnBrk="1" fontAlgn="base" hangingPunct="1">
        <a:spcBef>
          <a:spcPct val="0"/>
        </a:spcBef>
        <a:spcAft>
          <a:spcPct val="0"/>
        </a:spcAft>
        <a:defRPr sz="4000">
          <a:solidFill>
            <a:schemeClr val="tx2"/>
          </a:solidFill>
          <a:latin typeface="Times New Roman" pitchFamily="18" charset="0"/>
        </a:defRPr>
      </a:lvl8pPr>
      <a:lvl9pPr marL="1828800" algn="l" rtl="0" eaLnBrk="1" fontAlgn="base" hangingPunct="1">
        <a:spcBef>
          <a:spcPct val="0"/>
        </a:spcBef>
        <a:spcAft>
          <a:spcPct val="0"/>
        </a:spcAft>
        <a:defRPr sz="4000">
          <a:solidFill>
            <a:schemeClr val="tx2"/>
          </a:solidFill>
          <a:latin typeface="Times New Roman" pitchFamily="18" charset="0"/>
        </a:defRPr>
      </a:lvl9pPr>
    </p:titleStyle>
    <p:bodyStyle>
      <a:lvl1pPr marL="342900" indent="-342900" algn="l" rtl="0" eaLnBrk="1" fontAlgn="base" hangingPunct="1">
        <a:lnSpc>
          <a:spcPct val="95000"/>
        </a:lnSpc>
        <a:spcBef>
          <a:spcPct val="40000"/>
        </a:spcBef>
        <a:spcAft>
          <a:spcPct val="0"/>
        </a:spcAft>
        <a:buClr>
          <a:schemeClr val="tx2"/>
        </a:buClr>
        <a:buChar char="•"/>
        <a:defRPr sz="3000">
          <a:solidFill>
            <a:schemeClr val="tx1"/>
          </a:solidFill>
          <a:latin typeface="+mn-lt"/>
          <a:ea typeface="+mn-ea"/>
          <a:cs typeface="+mn-cs"/>
        </a:defRPr>
      </a:lvl1pPr>
      <a:lvl2pPr marL="742950" indent="-285750" algn="l" rtl="0" eaLnBrk="1" fontAlgn="base" hangingPunct="1">
        <a:lnSpc>
          <a:spcPct val="95000"/>
        </a:lnSpc>
        <a:spcBef>
          <a:spcPct val="20000"/>
        </a:spcBef>
        <a:spcAft>
          <a:spcPct val="0"/>
        </a:spcAft>
        <a:buChar char="–"/>
        <a:defRPr sz="2800">
          <a:solidFill>
            <a:schemeClr val="tx1"/>
          </a:solidFill>
          <a:latin typeface="+mn-lt"/>
        </a:defRPr>
      </a:lvl2pPr>
      <a:lvl3pPr marL="1143000" indent="-228600" algn="l" rtl="0" eaLnBrk="1" fontAlgn="base" hangingPunct="1">
        <a:lnSpc>
          <a:spcPct val="95000"/>
        </a:lnSpc>
        <a:spcBef>
          <a:spcPct val="20000"/>
        </a:spcBef>
        <a:spcAft>
          <a:spcPct val="0"/>
        </a:spcAft>
        <a:buChar char="•"/>
        <a:defRPr sz="2600">
          <a:solidFill>
            <a:schemeClr val="tx1"/>
          </a:solidFill>
          <a:latin typeface="+mn-lt"/>
        </a:defRPr>
      </a:lvl3pPr>
      <a:lvl4pPr marL="1600200" indent="-228600" algn="l" rtl="0" eaLnBrk="1" fontAlgn="base" hangingPunct="1">
        <a:lnSpc>
          <a:spcPct val="95000"/>
        </a:lnSpc>
        <a:spcBef>
          <a:spcPct val="20000"/>
        </a:spcBef>
        <a:spcAft>
          <a:spcPct val="0"/>
        </a:spcAft>
        <a:buChar char="–"/>
        <a:defRPr sz="2400">
          <a:solidFill>
            <a:schemeClr val="tx1"/>
          </a:solidFill>
          <a:latin typeface="+mn-lt"/>
        </a:defRPr>
      </a:lvl4pPr>
      <a:lvl5pPr marL="2057400" indent="-228600" algn="l" rtl="0" eaLnBrk="1" fontAlgn="base" hangingPunct="1">
        <a:lnSpc>
          <a:spcPct val="95000"/>
        </a:lnSpc>
        <a:spcBef>
          <a:spcPct val="20000"/>
        </a:spcBef>
        <a:spcAft>
          <a:spcPct val="0"/>
        </a:spcAft>
        <a:buChar char="»"/>
        <a:defRPr sz="2400">
          <a:solidFill>
            <a:schemeClr val="tx1"/>
          </a:solidFill>
          <a:latin typeface="+mn-lt"/>
        </a:defRPr>
      </a:lvl5pPr>
      <a:lvl6pPr marL="2514600" indent="-228600" algn="l" rtl="0" eaLnBrk="1" fontAlgn="base" hangingPunct="1">
        <a:lnSpc>
          <a:spcPct val="95000"/>
        </a:lnSpc>
        <a:spcBef>
          <a:spcPct val="20000"/>
        </a:spcBef>
        <a:spcAft>
          <a:spcPct val="0"/>
        </a:spcAft>
        <a:buChar char="»"/>
        <a:defRPr sz="2400">
          <a:solidFill>
            <a:schemeClr val="tx1"/>
          </a:solidFill>
          <a:latin typeface="+mn-lt"/>
        </a:defRPr>
      </a:lvl6pPr>
      <a:lvl7pPr marL="2971800" indent="-228600" algn="l" rtl="0" eaLnBrk="1" fontAlgn="base" hangingPunct="1">
        <a:lnSpc>
          <a:spcPct val="95000"/>
        </a:lnSpc>
        <a:spcBef>
          <a:spcPct val="20000"/>
        </a:spcBef>
        <a:spcAft>
          <a:spcPct val="0"/>
        </a:spcAft>
        <a:buChar char="»"/>
        <a:defRPr sz="2400">
          <a:solidFill>
            <a:schemeClr val="tx1"/>
          </a:solidFill>
          <a:latin typeface="+mn-lt"/>
        </a:defRPr>
      </a:lvl7pPr>
      <a:lvl8pPr marL="3429000" indent="-228600" algn="l" rtl="0" eaLnBrk="1" fontAlgn="base" hangingPunct="1">
        <a:lnSpc>
          <a:spcPct val="95000"/>
        </a:lnSpc>
        <a:spcBef>
          <a:spcPct val="20000"/>
        </a:spcBef>
        <a:spcAft>
          <a:spcPct val="0"/>
        </a:spcAft>
        <a:buChar char="»"/>
        <a:defRPr sz="2400">
          <a:solidFill>
            <a:schemeClr val="tx1"/>
          </a:solidFill>
          <a:latin typeface="+mn-lt"/>
        </a:defRPr>
      </a:lvl8pPr>
      <a:lvl9pPr marL="3886200" indent="-228600" algn="l" rtl="0" eaLnBrk="1" fontAlgn="base" hangingPunct="1">
        <a:lnSpc>
          <a:spcPct val="95000"/>
        </a:lnSpc>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990" name="Rectangle 6"/>
          <p:cNvSpPr>
            <a:spLocks noGrp="1" noChangeArrowheads="1"/>
          </p:cNvSpPr>
          <p:nvPr>
            <p:ph type="dt" sz="half" idx="2"/>
          </p:nvPr>
        </p:nvSpPr>
        <p:spPr bwMode="auto">
          <a:xfrm>
            <a:off x="219075"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700"/>
            </a:lvl1pPr>
          </a:lstStyle>
          <a:p>
            <a:pPr>
              <a:defRPr/>
            </a:pPr>
            <a:fld id="{D4187AD9-C23A-43D2-9E1F-4224BAE1D99F}" type="datetime1">
              <a:rPr lang="en-US" altLang="en-US"/>
              <a:pPr>
                <a:defRPr/>
              </a:pPr>
              <a:t>7/11/2024</a:t>
            </a:fld>
            <a:endParaRPr lang="en-US" altLang="en-US" dirty="0"/>
          </a:p>
        </p:txBody>
      </p:sp>
      <p:sp>
        <p:nvSpPr>
          <p:cNvPr id="41991" name="Rectangle 7"/>
          <p:cNvSpPr>
            <a:spLocks noGrp="1" noChangeArrowheads="1"/>
          </p:cNvSpPr>
          <p:nvPr>
            <p:ph type="sldNum" sz="quarter" idx="4"/>
          </p:nvPr>
        </p:nvSpPr>
        <p:spPr bwMode="auto">
          <a:xfrm>
            <a:off x="6751638"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700"/>
            </a:lvl1pPr>
          </a:lstStyle>
          <a:p>
            <a:pPr>
              <a:defRPr/>
            </a:pPr>
            <a:fld id="{B429C45C-2290-4DED-862C-C20F19A86072}"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hf hdr="0" ftr="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imes New Roman" pitchFamily="18" charset="0"/>
        </a:defRPr>
      </a:lvl2pPr>
      <a:lvl3pPr algn="l" rtl="0" eaLnBrk="1" fontAlgn="base" hangingPunct="1">
        <a:spcBef>
          <a:spcPct val="0"/>
        </a:spcBef>
        <a:spcAft>
          <a:spcPct val="0"/>
        </a:spcAft>
        <a:defRPr sz="4000">
          <a:solidFill>
            <a:schemeClr val="tx2"/>
          </a:solidFill>
          <a:latin typeface="Times New Roman" pitchFamily="18" charset="0"/>
        </a:defRPr>
      </a:lvl3pPr>
      <a:lvl4pPr algn="l" rtl="0" eaLnBrk="1" fontAlgn="base" hangingPunct="1">
        <a:spcBef>
          <a:spcPct val="0"/>
        </a:spcBef>
        <a:spcAft>
          <a:spcPct val="0"/>
        </a:spcAft>
        <a:defRPr sz="4000">
          <a:solidFill>
            <a:schemeClr val="tx2"/>
          </a:solidFill>
          <a:latin typeface="Times New Roman" pitchFamily="18" charset="0"/>
        </a:defRPr>
      </a:lvl4pPr>
      <a:lvl5pPr algn="l" rtl="0" eaLnBrk="1" fontAlgn="base" hangingPunct="1">
        <a:spcBef>
          <a:spcPct val="0"/>
        </a:spcBef>
        <a:spcAft>
          <a:spcPct val="0"/>
        </a:spcAft>
        <a:defRPr sz="4000">
          <a:solidFill>
            <a:schemeClr val="tx2"/>
          </a:solidFill>
          <a:latin typeface="Times New Roman" pitchFamily="18" charset="0"/>
        </a:defRPr>
      </a:lvl5pPr>
      <a:lvl6pPr marL="457200" algn="l" rtl="0" eaLnBrk="1" fontAlgn="base" hangingPunct="1">
        <a:spcBef>
          <a:spcPct val="0"/>
        </a:spcBef>
        <a:spcAft>
          <a:spcPct val="0"/>
        </a:spcAft>
        <a:defRPr sz="4000">
          <a:solidFill>
            <a:schemeClr val="tx2"/>
          </a:solidFill>
          <a:latin typeface="Times New Roman" pitchFamily="18" charset="0"/>
        </a:defRPr>
      </a:lvl6pPr>
      <a:lvl7pPr marL="914400" algn="l" rtl="0" eaLnBrk="1" fontAlgn="base" hangingPunct="1">
        <a:spcBef>
          <a:spcPct val="0"/>
        </a:spcBef>
        <a:spcAft>
          <a:spcPct val="0"/>
        </a:spcAft>
        <a:defRPr sz="4000">
          <a:solidFill>
            <a:schemeClr val="tx2"/>
          </a:solidFill>
          <a:latin typeface="Times New Roman" pitchFamily="18" charset="0"/>
        </a:defRPr>
      </a:lvl7pPr>
      <a:lvl8pPr marL="1371600" algn="l" rtl="0" eaLnBrk="1" fontAlgn="base" hangingPunct="1">
        <a:spcBef>
          <a:spcPct val="0"/>
        </a:spcBef>
        <a:spcAft>
          <a:spcPct val="0"/>
        </a:spcAft>
        <a:defRPr sz="4000">
          <a:solidFill>
            <a:schemeClr val="tx2"/>
          </a:solidFill>
          <a:latin typeface="Times New Roman" pitchFamily="18" charset="0"/>
        </a:defRPr>
      </a:lvl8pPr>
      <a:lvl9pPr marL="1828800" algn="l" rtl="0" eaLnBrk="1" fontAlgn="base" hangingPunct="1">
        <a:spcBef>
          <a:spcPct val="0"/>
        </a:spcBef>
        <a:spcAft>
          <a:spcPct val="0"/>
        </a:spcAft>
        <a:defRPr sz="4000">
          <a:solidFill>
            <a:schemeClr val="tx2"/>
          </a:solidFill>
          <a:latin typeface="Times New Roman" pitchFamily="18" charset="0"/>
        </a:defRPr>
      </a:lvl9pPr>
    </p:titleStyle>
    <p:bodyStyle>
      <a:lvl1pPr marL="342900" indent="-342900" algn="l" rtl="0" eaLnBrk="1" fontAlgn="base" hangingPunct="1">
        <a:lnSpc>
          <a:spcPct val="95000"/>
        </a:lnSpc>
        <a:spcBef>
          <a:spcPct val="40000"/>
        </a:spcBef>
        <a:spcAft>
          <a:spcPct val="0"/>
        </a:spcAft>
        <a:buClr>
          <a:schemeClr val="tx2"/>
        </a:buClr>
        <a:buChar char="•"/>
        <a:defRPr sz="3000">
          <a:solidFill>
            <a:schemeClr val="tx1"/>
          </a:solidFill>
          <a:latin typeface="+mn-lt"/>
          <a:ea typeface="+mn-ea"/>
          <a:cs typeface="+mn-cs"/>
        </a:defRPr>
      </a:lvl1pPr>
      <a:lvl2pPr marL="742950" indent="-285750" algn="l" rtl="0" eaLnBrk="1" fontAlgn="base" hangingPunct="1">
        <a:lnSpc>
          <a:spcPct val="95000"/>
        </a:lnSpc>
        <a:spcBef>
          <a:spcPct val="20000"/>
        </a:spcBef>
        <a:spcAft>
          <a:spcPct val="0"/>
        </a:spcAft>
        <a:buChar char="–"/>
        <a:defRPr sz="2800">
          <a:solidFill>
            <a:schemeClr val="tx1"/>
          </a:solidFill>
          <a:latin typeface="+mn-lt"/>
        </a:defRPr>
      </a:lvl2pPr>
      <a:lvl3pPr marL="1143000" indent="-228600" algn="l" rtl="0" eaLnBrk="1" fontAlgn="base" hangingPunct="1">
        <a:lnSpc>
          <a:spcPct val="95000"/>
        </a:lnSpc>
        <a:spcBef>
          <a:spcPct val="20000"/>
        </a:spcBef>
        <a:spcAft>
          <a:spcPct val="0"/>
        </a:spcAft>
        <a:buChar char="•"/>
        <a:defRPr sz="2600">
          <a:solidFill>
            <a:schemeClr val="tx1"/>
          </a:solidFill>
          <a:latin typeface="+mn-lt"/>
        </a:defRPr>
      </a:lvl3pPr>
      <a:lvl4pPr marL="1600200" indent="-228600" algn="l" rtl="0" eaLnBrk="1" fontAlgn="base" hangingPunct="1">
        <a:lnSpc>
          <a:spcPct val="95000"/>
        </a:lnSpc>
        <a:spcBef>
          <a:spcPct val="20000"/>
        </a:spcBef>
        <a:spcAft>
          <a:spcPct val="0"/>
        </a:spcAft>
        <a:buChar char="–"/>
        <a:defRPr sz="2400">
          <a:solidFill>
            <a:schemeClr val="tx1"/>
          </a:solidFill>
          <a:latin typeface="+mn-lt"/>
        </a:defRPr>
      </a:lvl4pPr>
      <a:lvl5pPr marL="2057400" indent="-228600" algn="l" rtl="0" eaLnBrk="1" fontAlgn="base" hangingPunct="1">
        <a:lnSpc>
          <a:spcPct val="95000"/>
        </a:lnSpc>
        <a:spcBef>
          <a:spcPct val="20000"/>
        </a:spcBef>
        <a:spcAft>
          <a:spcPct val="0"/>
        </a:spcAft>
        <a:buChar char="»"/>
        <a:defRPr sz="2400">
          <a:solidFill>
            <a:schemeClr val="tx1"/>
          </a:solidFill>
          <a:latin typeface="+mn-lt"/>
        </a:defRPr>
      </a:lvl5pPr>
      <a:lvl6pPr marL="2514600" indent="-228600" algn="l" rtl="0" eaLnBrk="1" fontAlgn="base" hangingPunct="1">
        <a:lnSpc>
          <a:spcPct val="95000"/>
        </a:lnSpc>
        <a:spcBef>
          <a:spcPct val="20000"/>
        </a:spcBef>
        <a:spcAft>
          <a:spcPct val="0"/>
        </a:spcAft>
        <a:buChar char="»"/>
        <a:defRPr sz="2400">
          <a:solidFill>
            <a:schemeClr val="tx1"/>
          </a:solidFill>
          <a:latin typeface="+mn-lt"/>
        </a:defRPr>
      </a:lvl6pPr>
      <a:lvl7pPr marL="2971800" indent="-228600" algn="l" rtl="0" eaLnBrk="1" fontAlgn="base" hangingPunct="1">
        <a:lnSpc>
          <a:spcPct val="95000"/>
        </a:lnSpc>
        <a:spcBef>
          <a:spcPct val="20000"/>
        </a:spcBef>
        <a:spcAft>
          <a:spcPct val="0"/>
        </a:spcAft>
        <a:buChar char="»"/>
        <a:defRPr sz="2400">
          <a:solidFill>
            <a:schemeClr val="tx1"/>
          </a:solidFill>
          <a:latin typeface="+mn-lt"/>
        </a:defRPr>
      </a:lvl7pPr>
      <a:lvl8pPr marL="3429000" indent="-228600" algn="l" rtl="0" eaLnBrk="1" fontAlgn="base" hangingPunct="1">
        <a:lnSpc>
          <a:spcPct val="95000"/>
        </a:lnSpc>
        <a:spcBef>
          <a:spcPct val="20000"/>
        </a:spcBef>
        <a:spcAft>
          <a:spcPct val="0"/>
        </a:spcAft>
        <a:buChar char="»"/>
        <a:defRPr sz="2400">
          <a:solidFill>
            <a:schemeClr val="tx1"/>
          </a:solidFill>
          <a:latin typeface="+mn-lt"/>
        </a:defRPr>
      </a:lvl8pPr>
      <a:lvl9pPr marL="3886200" indent="-228600" algn="l" rtl="0" eaLnBrk="1" fontAlgn="base" hangingPunct="1">
        <a:lnSpc>
          <a:spcPct val="95000"/>
        </a:lnSpc>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990" name="Rectangle 6"/>
          <p:cNvSpPr>
            <a:spLocks noGrp="1" noChangeArrowheads="1"/>
          </p:cNvSpPr>
          <p:nvPr>
            <p:ph type="dt" sz="half" idx="2"/>
          </p:nvPr>
        </p:nvSpPr>
        <p:spPr bwMode="auto">
          <a:xfrm>
            <a:off x="219075"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700">
                <a:solidFill>
                  <a:srgbClr val="000000"/>
                </a:solidFill>
              </a:defRPr>
            </a:lvl1pPr>
          </a:lstStyle>
          <a:p>
            <a:pPr>
              <a:defRPr/>
            </a:pPr>
            <a:fld id="{D4187AD9-C23A-43D2-9E1F-4224BAE1D99F}" type="datetime1">
              <a:rPr lang="en-US" altLang="en-US"/>
              <a:pPr>
                <a:defRPr/>
              </a:pPr>
              <a:t>7/11/2024</a:t>
            </a:fld>
            <a:endParaRPr lang="en-US" altLang="en-US" dirty="0"/>
          </a:p>
        </p:txBody>
      </p:sp>
      <p:sp>
        <p:nvSpPr>
          <p:cNvPr id="41991" name="Rectangle 7"/>
          <p:cNvSpPr>
            <a:spLocks noGrp="1" noChangeArrowheads="1"/>
          </p:cNvSpPr>
          <p:nvPr>
            <p:ph type="sldNum" sz="quarter" idx="4"/>
          </p:nvPr>
        </p:nvSpPr>
        <p:spPr bwMode="auto">
          <a:xfrm>
            <a:off x="6751638"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700">
                <a:solidFill>
                  <a:srgbClr val="000000"/>
                </a:solidFill>
              </a:defRPr>
            </a:lvl1pPr>
          </a:lstStyle>
          <a:p>
            <a:pPr>
              <a:defRPr/>
            </a:pPr>
            <a:fld id="{1B2519ED-59C1-495F-A310-834524A3BA1E}"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hf hdr="0" ftr="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imes New Roman" pitchFamily="18" charset="0"/>
        </a:defRPr>
      </a:lvl2pPr>
      <a:lvl3pPr algn="l" rtl="0" eaLnBrk="1" fontAlgn="base" hangingPunct="1">
        <a:spcBef>
          <a:spcPct val="0"/>
        </a:spcBef>
        <a:spcAft>
          <a:spcPct val="0"/>
        </a:spcAft>
        <a:defRPr sz="4000">
          <a:solidFill>
            <a:schemeClr val="tx2"/>
          </a:solidFill>
          <a:latin typeface="Times New Roman" pitchFamily="18" charset="0"/>
        </a:defRPr>
      </a:lvl3pPr>
      <a:lvl4pPr algn="l" rtl="0" eaLnBrk="1" fontAlgn="base" hangingPunct="1">
        <a:spcBef>
          <a:spcPct val="0"/>
        </a:spcBef>
        <a:spcAft>
          <a:spcPct val="0"/>
        </a:spcAft>
        <a:defRPr sz="4000">
          <a:solidFill>
            <a:schemeClr val="tx2"/>
          </a:solidFill>
          <a:latin typeface="Times New Roman" pitchFamily="18" charset="0"/>
        </a:defRPr>
      </a:lvl4pPr>
      <a:lvl5pPr algn="l" rtl="0" eaLnBrk="1" fontAlgn="base" hangingPunct="1">
        <a:spcBef>
          <a:spcPct val="0"/>
        </a:spcBef>
        <a:spcAft>
          <a:spcPct val="0"/>
        </a:spcAft>
        <a:defRPr sz="4000">
          <a:solidFill>
            <a:schemeClr val="tx2"/>
          </a:solidFill>
          <a:latin typeface="Times New Roman" pitchFamily="18" charset="0"/>
        </a:defRPr>
      </a:lvl5pPr>
      <a:lvl6pPr marL="457200" algn="l" rtl="0" eaLnBrk="1" fontAlgn="base" hangingPunct="1">
        <a:spcBef>
          <a:spcPct val="0"/>
        </a:spcBef>
        <a:spcAft>
          <a:spcPct val="0"/>
        </a:spcAft>
        <a:defRPr sz="4000">
          <a:solidFill>
            <a:schemeClr val="tx2"/>
          </a:solidFill>
          <a:latin typeface="Times New Roman" pitchFamily="18" charset="0"/>
        </a:defRPr>
      </a:lvl6pPr>
      <a:lvl7pPr marL="914400" algn="l" rtl="0" eaLnBrk="1" fontAlgn="base" hangingPunct="1">
        <a:spcBef>
          <a:spcPct val="0"/>
        </a:spcBef>
        <a:spcAft>
          <a:spcPct val="0"/>
        </a:spcAft>
        <a:defRPr sz="4000">
          <a:solidFill>
            <a:schemeClr val="tx2"/>
          </a:solidFill>
          <a:latin typeface="Times New Roman" pitchFamily="18" charset="0"/>
        </a:defRPr>
      </a:lvl7pPr>
      <a:lvl8pPr marL="1371600" algn="l" rtl="0" eaLnBrk="1" fontAlgn="base" hangingPunct="1">
        <a:spcBef>
          <a:spcPct val="0"/>
        </a:spcBef>
        <a:spcAft>
          <a:spcPct val="0"/>
        </a:spcAft>
        <a:defRPr sz="4000">
          <a:solidFill>
            <a:schemeClr val="tx2"/>
          </a:solidFill>
          <a:latin typeface="Times New Roman" pitchFamily="18" charset="0"/>
        </a:defRPr>
      </a:lvl8pPr>
      <a:lvl9pPr marL="1828800" algn="l" rtl="0" eaLnBrk="1" fontAlgn="base" hangingPunct="1">
        <a:spcBef>
          <a:spcPct val="0"/>
        </a:spcBef>
        <a:spcAft>
          <a:spcPct val="0"/>
        </a:spcAft>
        <a:defRPr sz="4000">
          <a:solidFill>
            <a:schemeClr val="tx2"/>
          </a:solidFill>
          <a:latin typeface="Times New Roman" pitchFamily="18" charset="0"/>
        </a:defRPr>
      </a:lvl9pPr>
    </p:titleStyle>
    <p:bodyStyle>
      <a:lvl1pPr marL="342900" indent="-342900" algn="l" rtl="0" eaLnBrk="1" fontAlgn="base" hangingPunct="1">
        <a:lnSpc>
          <a:spcPct val="95000"/>
        </a:lnSpc>
        <a:spcBef>
          <a:spcPct val="40000"/>
        </a:spcBef>
        <a:spcAft>
          <a:spcPct val="0"/>
        </a:spcAft>
        <a:buClr>
          <a:schemeClr val="tx2"/>
        </a:buClr>
        <a:buChar char="•"/>
        <a:defRPr sz="3000">
          <a:solidFill>
            <a:schemeClr val="tx1"/>
          </a:solidFill>
          <a:latin typeface="+mn-lt"/>
          <a:ea typeface="+mn-ea"/>
          <a:cs typeface="+mn-cs"/>
        </a:defRPr>
      </a:lvl1pPr>
      <a:lvl2pPr marL="742950" indent="-285750" algn="l" rtl="0" eaLnBrk="1" fontAlgn="base" hangingPunct="1">
        <a:lnSpc>
          <a:spcPct val="95000"/>
        </a:lnSpc>
        <a:spcBef>
          <a:spcPct val="20000"/>
        </a:spcBef>
        <a:spcAft>
          <a:spcPct val="0"/>
        </a:spcAft>
        <a:buChar char="–"/>
        <a:defRPr sz="2800">
          <a:solidFill>
            <a:schemeClr val="tx1"/>
          </a:solidFill>
          <a:latin typeface="+mn-lt"/>
        </a:defRPr>
      </a:lvl2pPr>
      <a:lvl3pPr marL="1143000" indent="-228600" algn="l" rtl="0" eaLnBrk="1" fontAlgn="base" hangingPunct="1">
        <a:lnSpc>
          <a:spcPct val="95000"/>
        </a:lnSpc>
        <a:spcBef>
          <a:spcPct val="20000"/>
        </a:spcBef>
        <a:spcAft>
          <a:spcPct val="0"/>
        </a:spcAft>
        <a:buChar char="•"/>
        <a:defRPr sz="2600">
          <a:solidFill>
            <a:schemeClr val="tx1"/>
          </a:solidFill>
          <a:latin typeface="+mn-lt"/>
        </a:defRPr>
      </a:lvl3pPr>
      <a:lvl4pPr marL="1600200" indent="-228600" algn="l" rtl="0" eaLnBrk="1" fontAlgn="base" hangingPunct="1">
        <a:lnSpc>
          <a:spcPct val="95000"/>
        </a:lnSpc>
        <a:spcBef>
          <a:spcPct val="20000"/>
        </a:spcBef>
        <a:spcAft>
          <a:spcPct val="0"/>
        </a:spcAft>
        <a:buChar char="–"/>
        <a:defRPr sz="2400">
          <a:solidFill>
            <a:schemeClr val="tx1"/>
          </a:solidFill>
          <a:latin typeface="+mn-lt"/>
        </a:defRPr>
      </a:lvl4pPr>
      <a:lvl5pPr marL="2057400" indent="-228600" algn="l" rtl="0" eaLnBrk="1" fontAlgn="base" hangingPunct="1">
        <a:lnSpc>
          <a:spcPct val="95000"/>
        </a:lnSpc>
        <a:spcBef>
          <a:spcPct val="20000"/>
        </a:spcBef>
        <a:spcAft>
          <a:spcPct val="0"/>
        </a:spcAft>
        <a:buChar char="»"/>
        <a:defRPr sz="2400">
          <a:solidFill>
            <a:schemeClr val="tx1"/>
          </a:solidFill>
          <a:latin typeface="+mn-lt"/>
        </a:defRPr>
      </a:lvl5pPr>
      <a:lvl6pPr marL="2514600" indent="-228600" algn="l" rtl="0" eaLnBrk="1" fontAlgn="base" hangingPunct="1">
        <a:lnSpc>
          <a:spcPct val="95000"/>
        </a:lnSpc>
        <a:spcBef>
          <a:spcPct val="20000"/>
        </a:spcBef>
        <a:spcAft>
          <a:spcPct val="0"/>
        </a:spcAft>
        <a:buChar char="»"/>
        <a:defRPr sz="2400">
          <a:solidFill>
            <a:schemeClr val="tx1"/>
          </a:solidFill>
          <a:latin typeface="+mn-lt"/>
        </a:defRPr>
      </a:lvl6pPr>
      <a:lvl7pPr marL="2971800" indent="-228600" algn="l" rtl="0" eaLnBrk="1" fontAlgn="base" hangingPunct="1">
        <a:lnSpc>
          <a:spcPct val="95000"/>
        </a:lnSpc>
        <a:spcBef>
          <a:spcPct val="20000"/>
        </a:spcBef>
        <a:spcAft>
          <a:spcPct val="0"/>
        </a:spcAft>
        <a:buChar char="»"/>
        <a:defRPr sz="2400">
          <a:solidFill>
            <a:schemeClr val="tx1"/>
          </a:solidFill>
          <a:latin typeface="+mn-lt"/>
        </a:defRPr>
      </a:lvl7pPr>
      <a:lvl8pPr marL="3429000" indent="-228600" algn="l" rtl="0" eaLnBrk="1" fontAlgn="base" hangingPunct="1">
        <a:lnSpc>
          <a:spcPct val="95000"/>
        </a:lnSpc>
        <a:spcBef>
          <a:spcPct val="20000"/>
        </a:spcBef>
        <a:spcAft>
          <a:spcPct val="0"/>
        </a:spcAft>
        <a:buChar char="»"/>
        <a:defRPr sz="2400">
          <a:solidFill>
            <a:schemeClr val="tx1"/>
          </a:solidFill>
          <a:latin typeface="+mn-lt"/>
        </a:defRPr>
      </a:lvl8pPr>
      <a:lvl9pPr marL="3886200" indent="-228600" algn="l" rtl="0" eaLnBrk="1" fontAlgn="base" hangingPunct="1">
        <a:lnSpc>
          <a:spcPct val="95000"/>
        </a:lnSpc>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990" name="Rectangle 6"/>
          <p:cNvSpPr>
            <a:spLocks noGrp="1" noChangeArrowheads="1"/>
          </p:cNvSpPr>
          <p:nvPr>
            <p:ph type="dt" sz="half" idx="2"/>
          </p:nvPr>
        </p:nvSpPr>
        <p:spPr bwMode="auto">
          <a:xfrm>
            <a:off x="219075"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700">
                <a:solidFill>
                  <a:srgbClr val="000000"/>
                </a:solidFill>
              </a:defRPr>
            </a:lvl1pPr>
          </a:lstStyle>
          <a:p>
            <a:pPr>
              <a:defRPr/>
            </a:pPr>
            <a:fld id="{D4187AD9-C23A-43D2-9E1F-4224BAE1D99F}" type="datetime1">
              <a:rPr lang="en-US" altLang="en-US"/>
              <a:pPr>
                <a:defRPr/>
              </a:pPr>
              <a:t>7/11/2024</a:t>
            </a:fld>
            <a:endParaRPr lang="en-US" altLang="en-US" dirty="0"/>
          </a:p>
        </p:txBody>
      </p:sp>
      <p:sp>
        <p:nvSpPr>
          <p:cNvPr id="41991" name="Rectangle 7"/>
          <p:cNvSpPr>
            <a:spLocks noGrp="1" noChangeArrowheads="1"/>
          </p:cNvSpPr>
          <p:nvPr>
            <p:ph type="sldNum" sz="quarter" idx="4"/>
          </p:nvPr>
        </p:nvSpPr>
        <p:spPr bwMode="auto">
          <a:xfrm>
            <a:off x="6751638"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700">
                <a:solidFill>
                  <a:srgbClr val="000000"/>
                </a:solidFill>
              </a:defRPr>
            </a:lvl1pPr>
          </a:lstStyle>
          <a:p>
            <a:pPr>
              <a:defRPr/>
            </a:pPr>
            <a:fld id="{E24B53F5-2B1F-45BC-B611-412AA66D5179}"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hf hdr="0" ftr="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imes New Roman" pitchFamily="18" charset="0"/>
        </a:defRPr>
      </a:lvl2pPr>
      <a:lvl3pPr algn="l" rtl="0" eaLnBrk="1" fontAlgn="base" hangingPunct="1">
        <a:spcBef>
          <a:spcPct val="0"/>
        </a:spcBef>
        <a:spcAft>
          <a:spcPct val="0"/>
        </a:spcAft>
        <a:defRPr sz="4000">
          <a:solidFill>
            <a:schemeClr val="tx2"/>
          </a:solidFill>
          <a:latin typeface="Times New Roman" pitchFamily="18" charset="0"/>
        </a:defRPr>
      </a:lvl3pPr>
      <a:lvl4pPr algn="l" rtl="0" eaLnBrk="1" fontAlgn="base" hangingPunct="1">
        <a:spcBef>
          <a:spcPct val="0"/>
        </a:spcBef>
        <a:spcAft>
          <a:spcPct val="0"/>
        </a:spcAft>
        <a:defRPr sz="4000">
          <a:solidFill>
            <a:schemeClr val="tx2"/>
          </a:solidFill>
          <a:latin typeface="Times New Roman" pitchFamily="18" charset="0"/>
        </a:defRPr>
      </a:lvl4pPr>
      <a:lvl5pPr algn="l" rtl="0" eaLnBrk="1" fontAlgn="base" hangingPunct="1">
        <a:spcBef>
          <a:spcPct val="0"/>
        </a:spcBef>
        <a:spcAft>
          <a:spcPct val="0"/>
        </a:spcAft>
        <a:defRPr sz="4000">
          <a:solidFill>
            <a:schemeClr val="tx2"/>
          </a:solidFill>
          <a:latin typeface="Times New Roman" pitchFamily="18" charset="0"/>
        </a:defRPr>
      </a:lvl5pPr>
      <a:lvl6pPr marL="457200" algn="l" rtl="0" eaLnBrk="1" fontAlgn="base" hangingPunct="1">
        <a:spcBef>
          <a:spcPct val="0"/>
        </a:spcBef>
        <a:spcAft>
          <a:spcPct val="0"/>
        </a:spcAft>
        <a:defRPr sz="4000">
          <a:solidFill>
            <a:schemeClr val="tx2"/>
          </a:solidFill>
          <a:latin typeface="Times New Roman" pitchFamily="18" charset="0"/>
        </a:defRPr>
      </a:lvl6pPr>
      <a:lvl7pPr marL="914400" algn="l" rtl="0" eaLnBrk="1" fontAlgn="base" hangingPunct="1">
        <a:spcBef>
          <a:spcPct val="0"/>
        </a:spcBef>
        <a:spcAft>
          <a:spcPct val="0"/>
        </a:spcAft>
        <a:defRPr sz="4000">
          <a:solidFill>
            <a:schemeClr val="tx2"/>
          </a:solidFill>
          <a:latin typeface="Times New Roman" pitchFamily="18" charset="0"/>
        </a:defRPr>
      </a:lvl7pPr>
      <a:lvl8pPr marL="1371600" algn="l" rtl="0" eaLnBrk="1" fontAlgn="base" hangingPunct="1">
        <a:spcBef>
          <a:spcPct val="0"/>
        </a:spcBef>
        <a:spcAft>
          <a:spcPct val="0"/>
        </a:spcAft>
        <a:defRPr sz="4000">
          <a:solidFill>
            <a:schemeClr val="tx2"/>
          </a:solidFill>
          <a:latin typeface="Times New Roman" pitchFamily="18" charset="0"/>
        </a:defRPr>
      </a:lvl8pPr>
      <a:lvl9pPr marL="1828800" algn="l" rtl="0" eaLnBrk="1" fontAlgn="base" hangingPunct="1">
        <a:spcBef>
          <a:spcPct val="0"/>
        </a:spcBef>
        <a:spcAft>
          <a:spcPct val="0"/>
        </a:spcAft>
        <a:defRPr sz="4000">
          <a:solidFill>
            <a:schemeClr val="tx2"/>
          </a:solidFill>
          <a:latin typeface="Times New Roman" pitchFamily="18" charset="0"/>
        </a:defRPr>
      </a:lvl9pPr>
    </p:titleStyle>
    <p:bodyStyle>
      <a:lvl1pPr marL="342900" indent="-342900" algn="l" rtl="0" eaLnBrk="1" fontAlgn="base" hangingPunct="1">
        <a:lnSpc>
          <a:spcPct val="95000"/>
        </a:lnSpc>
        <a:spcBef>
          <a:spcPct val="40000"/>
        </a:spcBef>
        <a:spcAft>
          <a:spcPct val="0"/>
        </a:spcAft>
        <a:buClr>
          <a:schemeClr val="tx2"/>
        </a:buClr>
        <a:buChar char="•"/>
        <a:defRPr sz="3000">
          <a:solidFill>
            <a:schemeClr val="tx1"/>
          </a:solidFill>
          <a:latin typeface="+mn-lt"/>
          <a:ea typeface="+mn-ea"/>
          <a:cs typeface="+mn-cs"/>
        </a:defRPr>
      </a:lvl1pPr>
      <a:lvl2pPr marL="742950" indent="-285750" algn="l" rtl="0" eaLnBrk="1" fontAlgn="base" hangingPunct="1">
        <a:lnSpc>
          <a:spcPct val="95000"/>
        </a:lnSpc>
        <a:spcBef>
          <a:spcPct val="20000"/>
        </a:spcBef>
        <a:spcAft>
          <a:spcPct val="0"/>
        </a:spcAft>
        <a:buChar char="–"/>
        <a:defRPr sz="2800">
          <a:solidFill>
            <a:schemeClr val="tx1"/>
          </a:solidFill>
          <a:latin typeface="+mn-lt"/>
        </a:defRPr>
      </a:lvl2pPr>
      <a:lvl3pPr marL="1143000" indent="-228600" algn="l" rtl="0" eaLnBrk="1" fontAlgn="base" hangingPunct="1">
        <a:lnSpc>
          <a:spcPct val="95000"/>
        </a:lnSpc>
        <a:spcBef>
          <a:spcPct val="20000"/>
        </a:spcBef>
        <a:spcAft>
          <a:spcPct val="0"/>
        </a:spcAft>
        <a:buChar char="•"/>
        <a:defRPr sz="2600">
          <a:solidFill>
            <a:schemeClr val="tx1"/>
          </a:solidFill>
          <a:latin typeface="+mn-lt"/>
        </a:defRPr>
      </a:lvl3pPr>
      <a:lvl4pPr marL="1600200" indent="-228600" algn="l" rtl="0" eaLnBrk="1" fontAlgn="base" hangingPunct="1">
        <a:lnSpc>
          <a:spcPct val="95000"/>
        </a:lnSpc>
        <a:spcBef>
          <a:spcPct val="20000"/>
        </a:spcBef>
        <a:spcAft>
          <a:spcPct val="0"/>
        </a:spcAft>
        <a:buChar char="–"/>
        <a:defRPr sz="2400">
          <a:solidFill>
            <a:schemeClr val="tx1"/>
          </a:solidFill>
          <a:latin typeface="+mn-lt"/>
        </a:defRPr>
      </a:lvl4pPr>
      <a:lvl5pPr marL="2057400" indent="-228600" algn="l" rtl="0" eaLnBrk="1" fontAlgn="base" hangingPunct="1">
        <a:lnSpc>
          <a:spcPct val="95000"/>
        </a:lnSpc>
        <a:spcBef>
          <a:spcPct val="20000"/>
        </a:spcBef>
        <a:spcAft>
          <a:spcPct val="0"/>
        </a:spcAft>
        <a:buChar char="»"/>
        <a:defRPr sz="2400">
          <a:solidFill>
            <a:schemeClr val="tx1"/>
          </a:solidFill>
          <a:latin typeface="+mn-lt"/>
        </a:defRPr>
      </a:lvl5pPr>
      <a:lvl6pPr marL="2514600" indent="-228600" algn="l" rtl="0" eaLnBrk="1" fontAlgn="base" hangingPunct="1">
        <a:lnSpc>
          <a:spcPct val="95000"/>
        </a:lnSpc>
        <a:spcBef>
          <a:spcPct val="20000"/>
        </a:spcBef>
        <a:spcAft>
          <a:spcPct val="0"/>
        </a:spcAft>
        <a:buChar char="»"/>
        <a:defRPr sz="2400">
          <a:solidFill>
            <a:schemeClr val="tx1"/>
          </a:solidFill>
          <a:latin typeface="+mn-lt"/>
        </a:defRPr>
      </a:lvl6pPr>
      <a:lvl7pPr marL="2971800" indent="-228600" algn="l" rtl="0" eaLnBrk="1" fontAlgn="base" hangingPunct="1">
        <a:lnSpc>
          <a:spcPct val="95000"/>
        </a:lnSpc>
        <a:spcBef>
          <a:spcPct val="20000"/>
        </a:spcBef>
        <a:spcAft>
          <a:spcPct val="0"/>
        </a:spcAft>
        <a:buChar char="»"/>
        <a:defRPr sz="2400">
          <a:solidFill>
            <a:schemeClr val="tx1"/>
          </a:solidFill>
          <a:latin typeface="+mn-lt"/>
        </a:defRPr>
      </a:lvl7pPr>
      <a:lvl8pPr marL="3429000" indent="-228600" algn="l" rtl="0" eaLnBrk="1" fontAlgn="base" hangingPunct="1">
        <a:lnSpc>
          <a:spcPct val="95000"/>
        </a:lnSpc>
        <a:spcBef>
          <a:spcPct val="20000"/>
        </a:spcBef>
        <a:spcAft>
          <a:spcPct val="0"/>
        </a:spcAft>
        <a:buChar char="»"/>
        <a:defRPr sz="2400">
          <a:solidFill>
            <a:schemeClr val="tx1"/>
          </a:solidFill>
          <a:latin typeface="+mn-lt"/>
        </a:defRPr>
      </a:lvl8pPr>
      <a:lvl9pPr marL="3886200" indent="-228600" algn="l" rtl="0" eaLnBrk="1" fontAlgn="base" hangingPunct="1">
        <a:lnSpc>
          <a:spcPct val="95000"/>
        </a:lnSpc>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hyperlink" Target="https://ocr.iu.edu/"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mailto:ISclinicalresearchsupport@iuhealth.or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3.xml"/><Relationship Id="rId1" Type="http://schemas.openxmlformats.org/officeDocument/2006/relationships/tags" Target="../tags/tag8.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redcap.uits.iu.edu/surveys/?s=XNPJYNTEYD"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hyperlink" Target="https://redcap.uits.iu.edu/"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ISclinicalresearchsupport@iuhealth.org" TargetMode="External"/><Relationship Id="rId2" Type="http://schemas.openxmlformats.org/officeDocument/2006/relationships/hyperlink" Target="mailto:oncore@iupui.edu" TargetMode="External"/><Relationship Id="rId1" Type="http://schemas.openxmlformats.org/officeDocument/2006/relationships/slideLayout" Target="../slideLayouts/slideLayout16.xml"/><Relationship Id="rId5" Type="http://schemas.openxmlformats.org/officeDocument/2006/relationships/hyperlink" Target="https://ocr.iu.edu/" TargetMode="External"/><Relationship Id="rId4" Type="http://schemas.openxmlformats.org/officeDocument/2006/relationships/hyperlink" Target="mailto:clinicalresearchsystems@iuhealth.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3.xml"/><Relationship Id="rId1" Type="http://schemas.openxmlformats.org/officeDocument/2006/relationships/tags" Target="../tags/tag4.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505200" y="1676400"/>
            <a:ext cx="5151438" cy="2667000"/>
          </a:xfrm>
        </p:spPr>
        <p:txBody>
          <a:bodyPr/>
          <a:lstStyle/>
          <a:p>
            <a:pPr algn="ctr"/>
            <a:br>
              <a:rPr lang="en-US" dirty="0">
                <a:solidFill>
                  <a:schemeClr val="tx1"/>
                </a:solidFill>
              </a:rPr>
            </a:br>
            <a:br>
              <a:rPr lang="en-US" dirty="0">
                <a:solidFill>
                  <a:schemeClr val="tx1"/>
                </a:solidFill>
              </a:rPr>
            </a:br>
            <a:r>
              <a:rPr lang="en-US" dirty="0">
                <a:solidFill>
                  <a:schemeClr val="tx1"/>
                </a:solidFill>
                <a:latin typeface="+mn-lt"/>
              </a:rPr>
              <a:t>Research Overview</a:t>
            </a:r>
            <a:br>
              <a:rPr lang="en-US" dirty="0">
                <a:solidFill>
                  <a:schemeClr val="tx1"/>
                </a:solidFill>
                <a:latin typeface="+mn-lt"/>
              </a:rPr>
            </a:br>
            <a:br>
              <a:rPr lang="en-US" dirty="0">
                <a:solidFill>
                  <a:schemeClr val="tx1"/>
                </a:solidFill>
                <a:latin typeface="+mn-lt"/>
              </a:rPr>
            </a:br>
            <a:r>
              <a:rPr lang="en-US" sz="2400" dirty="0">
                <a:solidFill>
                  <a:schemeClr val="tx1"/>
                </a:solidFill>
                <a:latin typeface="+mn-lt"/>
              </a:rPr>
              <a:t>PowerTrials and Systems</a:t>
            </a:r>
            <a:br>
              <a:rPr lang="en-US" sz="2400" dirty="0">
                <a:solidFill>
                  <a:schemeClr val="tx1"/>
                </a:solidFill>
                <a:latin typeface="+mn-lt"/>
              </a:rPr>
            </a:br>
            <a:r>
              <a:rPr lang="en-US" sz="2400" dirty="0">
                <a:solidFill>
                  <a:schemeClr val="tx1"/>
                </a:solidFill>
                <a:latin typeface="+mn-lt"/>
              </a:rPr>
              <a:t>Related Research Processes at</a:t>
            </a:r>
            <a:br>
              <a:rPr lang="en-US" sz="2400" dirty="0">
                <a:solidFill>
                  <a:schemeClr val="tx1"/>
                </a:solidFill>
                <a:latin typeface="+mn-lt"/>
              </a:rPr>
            </a:br>
            <a:r>
              <a:rPr lang="en-US" sz="2400" dirty="0">
                <a:solidFill>
                  <a:schemeClr val="tx1"/>
                </a:solidFill>
                <a:latin typeface="+mn-lt"/>
              </a:rPr>
              <a:t>IU Health</a:t>
            </a:r>
            <a:br>
              <a:rPr lang="en-US" dirty="0">
                <a:solidFill>
                  <a:schemeClr val="tx1"/>
                </a:solidFill>
                <a:latin typeface="+mn-lt"/>
              </a:rPr>
            </a:br>
            <a:br>
              <a:rPr lang="en-US" dirty="0">
                <a:solidFill>
                  <a:schemeClr val="tx1"/>
                </a:solidFill>
                <a:latin typeface="+mn-lt"/>
              </a:rPr>
            </a:br>
            <a:endParaRPr lang="en-US" sz="2800" dirty="0">
              <a:solidFill>
                <a:schemeClr val="tx1"/>
              </a:solidFill>
              <a:latin typeface="+mn-lt"/>
            </a:endParaRPr>
          </a:p>
        </p:txBody>
      </p:sp>
      <p:sp>
        <p:nvSpPr>
          <p:cNvPr id="4" name="Date Placeholder 3"/>
          <p:cNvSpPr>
            <a:spLocks noGrp="1"/>
          </p:cNvSpPr>
          <p:nvPr>
            <p:ph type="dt" sz="half" idx="10"/>
          </p:nvPr>
        </p:nvSpPr>
        <p:spPr/>
        <p:txBody>
          <a:bodyPr/>
          <a:lstStyle/>
          <a:p>
            <a:pPr>
              <a:defRPr/>
            </a:pPr>
            <a:fld id="{D4187AD9-C23A-43D2-9E1F-4224BAE1D99F}" type="datetime1">
              <a:rPr lang="en-US" altLang="en-US" smtClean="0"/>
              <a:pPr>
                <a:defRPr/>
              </a:pPr>
              <a:t>7/11/2024</a:t>
            </a:fld>
            <a:endParaRPr lang="en-US" altLang="en-US" dirty="0"/>
          </a:p>
        </p:txBody>
      </p:sp>
      <p:sp>
        <p:nvSpPr>
          <p:cNvPr id="5" name="Slide Number Placeholder 4"/>
          <p:cNvSpPr>
            <a:spLocks noGrp="1"/>
          </p:cNvSpPr>
          <p:nvPr>
            <p:ph type="sldNum" sz="quarter" idx="11"/>
          </p:nvPr>
        </p:nvSpPr>
        <p:spPr/>
        <p:txBody>
          <a:bodyPr/>
          <a:lstStyle/>
          <a:p>
            <a:pPr>
              <a:defRPr/>
            </a:pPr>
            <a:fld id="{87F356CD-BD4E-4747-8766-7D111266B0D0}" type="slidenum">
              <a:rPr lang="en-US" altLang="en-US" smtClean="0"/>
              <a:pPr>
                <a:defRPr/>
              </a:pPr>
              <a:t>1</a:t>
            </a:fld>
            <a:endParaRPr lang="en-US" altLang="en-US" dirty="0"/>
          </a:p>
        </p:txBody>
      </p:sp>
    </p:spTree>
    <p:custDataLst>
      <p:tags r:id="rId1"/>
    </p:custDataLst>
    <p:extLst>
      <p:ext uri="{BB962C8B-B14F-4D97-AF65-F5344CB8AC3E}">
        <p14:creationId xmlns:p14="http://schemas.microsoft.com/office/powerpoint/2010/main" val="2724859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D9FAB-CD0A-47A3-B2EF-04241E0D9153}"/>
              </a:ext>
            </a:extLst>
          </p:cNvPr>
          <p:cNvSpPr>
            <a:spLocks noGrp="1"/>
          </p:cNvSpPr>
          <p:nvPr>
            <p:ph type="title"/>
          </p:nvPr>
        </p:nvSpPr>
        <p:spPr>
          <a:xfrm>
            <a:off x="253846" y="241300"/>
            <a:ext cx="7862887" cy="698500"/>
          </a:xfrm>
        </p:spPr>
        <p:txBody>
          <a:bodyPr/>
          <a:lstStyle/>
          <a:p>
            <a:r>
              <a:rPr lang="en-US" sz="3200" dirty="0">
                <a:latin typeface="+mn-lt"/>
              </a:rPr>
              <a:t>PowerChart- Clinical Research Band</a:t>
            </a:r>
          </a:p>
        </p:txBody>
      </p:sp>
      <p:sp>
        <p:nvSpPr>
          <p:cNvPr id="3" name="Content Placeholder 2">
            <a:extLst>
              <a:ext uri="{FF2B5EF4-FFF2-40B4-BE49-F238E27FC236}">
                <a16:creationId xmlns:a16="http://schemas.microsoft.com/office/drawing/2014/main" id="{8CB4B92E-6A51-4542-BF8A-219672492378}"/>
              </a:ext>
            </a:extLst>
          </p:cNvPr>
          <p:cNvSpPr>
            <a:spLocks noGrp="1"/>
          </p:cNvSpPr>
          <p:nvPr>
            <p:ph idx="1"/>
          </p:nvPr>
        </p:nvSpPr>
        <p:spPr>
          <a:xfrm>
            <a:off x="314325" y="1457325"/>
            <a:ext cx="8229600" cy="4943475"/>
          </a:xfrm>
        </p:spPr>
        <p:txBody>
          <a:bodyPr>
            <a:normAutofit/>
          </a:bodyPr>
          <a:lstStyle/>
          <a:p>
            <a:r>
              <a:rPr lang="en-US" sz="2400" dirty="0"/>
              <a:t>Additional details about the subject's study participation can be found in the Clinical Research Band</a:t>
            </a:r>
          </a:p>
          <a:p>
            <a:endParaRPr lang="en-US" sz="2400" dirty="0"/>
          </a:p>
          <a:p>
            <a:pPr marL="0" indent="0">
              <a:buNone/>
            </a:pPr>
            <a:endParaRPr lang="en-US" sz="3600" dirty="0"/>
          </a:p>
          <a:p>
            <a:pPr marL="0" indent="0">
              <a:buNone/>
            </a:pPr>
            <a:endParaRPr lang="en-US" sz="3600" dirty="0"/>
          </a:p>
          <a:p>
            <a:pPr marL="0" indent="0">
              <a:buNone/>
            </a:pPr>
            <a:endParaRPr lang="en-US" sz="1000" dirty="0"/>
          </a:p>
          <a:p>
            <a:pPr marL="0" indent="0">
              <a:buNone/>
            </a:pPr>
            <a:endParaRPr lang="en-US" sz="2000" dirty="0"/>
          </a:p>
          <a:p>
            <a:pPr marL="0" indent="0">
              <a:buNone/>
            </a:pPr>
            <a:endParaRPr lang="en-US" sz="2000" dirty="0"/>
          </a:p>
        </p:txBody>
      </p:sp>
      <p:sp>
        <p:nvSpPr>
          <p:cNvPr id="4" name="Date Placeholder 3">
            <a:extLst>
              <a:ext uri="{FF2B5EF4-FFF2-40B4-BE49-F238E27FC236}">
                <a16:creationId xmlns:a16="http://schemas.microsoft.com/office/drawing/2014/main" id="{69007EE8-CD83-408C-9637-9457F372662E}"/>
              </a:ext>
            </a:extLst>
          </p:cNvPr>
          <p:cNvSpPr>
            <a:spLocks noGrp="1"/>
          </p:cNvSpPr>
          <p:nvPr>
            <p:ph type="dt" sz="half" idx="10"/>
          </p:nvPr>
        </p:nvSpPr>
        <p:spPr/>
        <p:txBody>
          <a:bodyPr/>
          <a:lstStyle/>
          <a:p>
            <a:pPr>
              <a:defRPr/>
            </a:pPr>
            <a:fld id="{79894BC1-D723-44F3-A3BB-4B348FB23A83}" type="datetime1">
              <a:rPr lang="en-US" altLang="en-US" smtClean="0"/>
              <a:pPr>
                <a:defRPr/>
              </a:pPr>
              <a:t>7/11/2024</a:t>
            </a:fld>
            <a:endParaRPr lang="en-US" altLang="en-US" dirty="0"/>
          </a:p>
        </p:txBody>
      </p:sp>
      <p:sp>
        <p:nvSpPr>
          <p:cNvPr id="5" name="Slide Number Placeholder 4">
            <a:extLst>
              <a:ext uri="{FF2B5EF4-FFF2-40B4-BE49-F238E27FC236}">
                <a16:creationId xmlns:a16="http://schemas.microsoft.com/office/drawing/2014/main" id="{1A05399A-F4BE-4A0F-89CD-C74A7AAD84C7}"/>
              </a:ext>
            </a:extLst>
          </p:cNvPr>
          <p:cNvSpPr>
            <a:spLocks noGrp="1"/>
          </p:cNvSpPr>
          <p:nvPr>
            <p:ph type="sldNum" sz="quarter" idx="11"/>
          </p:nvPr>
        </p:nvSpPr>
        <p:spPr/>
        <p:txBody>
          <a:bodyPr/>
          <a:lstStyle/>
          <a:p>
            <a:pPr>
              <a:defRPr/>
            </a:pPr>
            <a:fld id="{E6FFF617-D7B2-4478-BADC-70F7984F0922}" type="slidenum">
              <a:rPr lang="en-US" altLang="en-US" smtClean="0"/>
              <a:pPr>
                <a:defRPr/>
              </a:pPr>
              <a:t>10</a:t>
            </a:fld>
            <a:endParaRPr lang="en-US" altLang="en-US" dirty="0"/>
          </a:p>
        </p:txBody>
      </p:sp>
      <p:pic>
        <p:nvPicPr>
          <p:cNvPr id="7" name="Picture 6">
            <a:extLst>
              <a:ext uri="{FF2B5EF4-FFF2-40B4-BE49-F238E27FC236}">
                <a16:creationId xmlns:a16="http://schemas.microsoft.com/office/drawing/2014/main" id="{8A654C02-469C-48AB-A892-15575E97FD54}"/>
              </a:ext>
            </a:extLst>
          </p:cNvPr>
          <p:cNvPicPr>
            <a:picLocks noChangeAspect="1"/>
          </p:cNvPicPr>
          <p:nvPr/>
        </p:nvPicPr>
        <p:blipFill>
          <a:blip r:embed="rId3"/>
          <a:stretch>
            <a:fillRect/>
          </a:stretch>
        </p:blipFill>
        <p:spPr>
          <a:xfrm>
            <a:off x="314325" y="2209800"/>
            <a:ext cx="8444753" cy="3987800"/>
          </a:xfrm>
          <a:prstGeom prst="rect">
            <a:avLst/>
          </a:prstGeom>
        </p:spPr>
      </p:pic>
    </p:spTree>
    <p:custDataLst>
      <p:tags r:id="rId1"/>
    </p:custDataLst>
    <p:extLst>
      <p:ext uri="{BB962C8B-B14F-4D97-AF65-F5344CB8AC3E}">
        <p14:creationId xmlns:p14="http://schemas.microsoft.com/office/powerpoint/2010/main" val="3668620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D9FAB-CD0A-47A3-B2EF-04241E0D9153}"/>
              </a:ext>
            </a:extLst>
          </p:cNvPr>
          <p:cNvSpPr>
            <a:spLocks noGrp="1"/>
          </p:cNvSpPr>
          <p:nvPr>
            <p:ph type="title"/>
          </p:nvPr>
        </p:nvSpPr>
        <p:spPr>
          <a:xfrm>
            <a:off x="253846" y="241300"/>
            <a:ext cx="7975754" cy="698500"/>
          </a:xfrm>
        </p:spPr>
        <p:txBody>
          <a:bodyPr/>
          <a:lstStyle/>
          <a:p>
            <a:r>
              <a:rPr lang="en-US" sz="3200" dirty="0">
                <a:latin typeface="+mn-lt"/>
              </a:rPr>
              <a:t>PowerChart- Messages to Study Coordinators</a:t>
            </a:r>
          </a:p>
        </p:txBody>
      </p:sp>
      <p:sp>
        <p:nvSpPr>
          <p:cNvPr id="3" name="Content Placeholder 2">
            <a:extLst>
              <a:ext uri="{FF2B5EF4-FFF2-40B4-BE49-F238E27FC236}">
                <a16:creationId xmlns:a16="http://schemas.microsoft.com/office/drawing/2014/main" id="{8CB4B92E-6A51-4542-BF8A-219672492378}"/>
              </a:ext>
            </a:extLst>
          </p:cNvPr>
          <p:cNvSpPr>
            <a:spLocks noGrp="1"/>
          </p:cNvSpPr>
          <p:nvPr>
            <p:ph idx="1"/>
          </p:nvPr>
        </p:nvSpPr>
        <p:spPr>
          <a:xfrm>
            <a:off x="314325" y="1457325"/>
            <a:ext cx="8229600" cy="4943475"/>
          </a:xfrm>
        </p:spPr>
        <p:txBody>
          <a:bodyPr>
            <a:normAutofit/>
          </a:bodyPr>
          <a:lstStyle/>
          <a:p>
            <a:pPr marL="0" indent="0">
              <a:buNone/>
            </a:pPr>
            <a:r>
              <a:rPr lang="en-US" sz="1800" b="0" i="0" u="none" strike="noStrike" baseline="0" dirty="0">
                <a:solidFill>
                  <a:srgbClr val="000000"/>
                </a:solidFill>
                <a:latin typeface="Franklin Gothic Book" panose="020B0503020102020204" pitchFamily="34" charset="0"/>
              </a:rPr>
              <a:t>Individuals listed as PowerTrials Study Contacts in OnCore and PowerTrials receive messages in Cerner </a:t>
            </a:r>
            <a:r>
              <a:rPr lang="en-US" sz="1800" b="0" i="1" u="none" strike="noStrike" baseline="0" dirty="0">
                <a:solidFill>
                  <a:srgbClr val="000000"/>
                </a:solidFill>
                <a:latin typeface="Franklin Gothic Book" panose="020B0503020102020204" pitchFamily="34" charset="0"/>
              </a:rPr>
              <a:t>message center </a:t>
            </a:r>
            <a:r>
              <a:rPr lang="en-US" sz="1800" b="0" i="0" u="none" strike="noStrike" baseline="0" dirty="0">
                <a:solidFill>
                  <a:srgbClr val="000000"/>
                </a:solidFill>
                <a:latin typeface="Franklin Gothic Book" panose="020B0503020102020204" pitchFamily="34" charset="0"/>
              </a:rPr>
              <a:t>when subjects in their study have been admitted to any IU Health facility for an inpatient, outpatient, clinic, observation, or ED visit.</a:t>
            </a:r>
            <a:endParaRPr lang="en-US" sz="1000" dirty="0"/>
          </a:p>
          <a:p>
            <a:pPr marL="0" indent="0">
              <a:buNone/>
            </a:pPr>
            <a:endParaRPr lang="en-US" sz="2000" dirty="0"/>
          </a:p>
          <a:p>
            <a:pPr marL="0" indent="0">
              <a:buNone/>
            </a:pPr>
            <a:endParaRPr lang="en-US" sz="2000" dirty="0"/>
          </a:p>
        </p:txBody>
      </p:sp>
      <p:sp>
        <p:nvSpPr>
          <p:cNvPr id="4" name="Date Placeholder 3">
            <a:extLst>
              <a:ext uri="{FF2B5EF4-FFF2-40B4-BE49-F238E27FC236}">
                <a16:creationId xmlns:a16="http://schemas.microsoft.com/office/drawing/2014/main" id="{69007EE8-CD83-408C-9637-9457F372662E}"/>
              </a:ext>
            </a:extLst>
          </p:cNvPr>
          <p:cNvSpPr>
            <a:spLocks noGrp="1"/>
          </p:cNvSpPr>
          <p:nvPr>
            <p:ph type="dt" sz="half" idx="10"/>
          </p:nvPr>
        </p:nvSpPr>
        <p:spPr/>
        <p:txBody>
          <a:bodyPr/>
          <a:lstStyle/>
          <a:p>
            <a:pPr>
              <a:defRPr/>
            </a:pPr>
            <a:fld id="{79894BC1-D723-44F3-A3BB-4B348FB23A83}" type="datetime1">
              <a:rPr lang="en-US" altLang="en-US" smtClean="0"/>
              <a:pPr>
                <a:defRPr/>
              </a:pPr>
              <a:t>7/11/2024</a:t>
            </a:fld>
            <a:endParaRPr lang="en-US" altLang="en-US" dirty="0"/>
          </a:p>
        </p:txBody>
      </p:sp>
      <p:sp>
        <p:nvSpPr>
          <p:cNvPr id="5" name="Slide Number Placeholder 4">
            <a:extLst>
              <a:ext uri="{FF2B5EF4-FFF2-40B4-BE49-F238E27FC236}">
                <a16:creationId xmlns:a16="http://schemas.microsoft.com/office/drawing/2014/main" id="{1A05399A-F4BE-4A0F-89CD-C74A7AAD84C7}"/>
              </a:ext>
            </a:extLst>
          </p:cNvPr>
          <p:cNvSpPr>
            <a:spLocks noGrp="1"/>
          </p:cNvSpPr>
          <p:nvPr>
            <p:ph type="sldNum" sz="quarter" idx="11"/>
          </p:nvPr>
        </p:nvSpPr>
        <p:spPr/>
        <p:txBody>
          <a:bodyPr/>
          <a:lstStyle/>
          <a:p>
            <a:pPr>
              <a:defRPr/>
            </a:pPr>
            <a:fld id="{E6FFF617-D7B2-4478-BADC-70F7984F0922}" type="slidenum">
              <a:rPr lang="en-US" altLang="en-US" smtClean="0"/>
              <a:pPr>
                <a:defRPr/>
              </a:pPr>
              <a:t>11</a:t>
            </a:fld>
            <a:endParaRPr lang="en-US" altLang="en-US" dirty="0"/>
          </a:p>
        </p:txBody>
      </p:sp>
      <p:pic>
        <p:nvPicPr>
          <p:cNvPr id="7" name="Picture 6">
            <a:extLst>
              <a:ext uri="{FF2B5EF4-FFF2-40B4-BE49-F238E27FC236}">
                <a16:creationId xmlns:a16="http://schemas.microsoft.com/office/drawing/2014/main" id="{40B15740-A56B-44F3-981C-8F83AC9E9CAB}"/>
              </a:ext>
            </a:extLst>
          </p:cNvPr>
          <p:cNvPicPr>
            <a:picLocks noChangeAspect="1"/>
          </p:cNvPicPr>
          <p:nvPr/>
        </p:nvPicPr>
        <p:blipFill>
          <a:blip r:embed="rId3"/>
          <a:stretch>
            <a:fillRect/>
          </a:stretch>
        </p:blipFill>
        <p:spPr>
          <a:xfrm>
            <a:off x="314325" y="2667000"/>
            <a:ext cx="8636680" cy="3461393"/>
          </a:xfrm>
          <a:prstGeom prst="rect">
            <a:avLst/>
          </a:prstGeom>
        </p:spPr>
      </p:pic>
    </p:spTree>
    <p:custDataLst>
      <p:tags r:id="rId1"/>
    </p:custDataLst>
    <p:extLst>
      <p:ext uri="{BB962C8B-B14F-4D97-AF65-F5344CB8AC3E}">
        <p14:creationId xmlns:p14="http://schemas.microsoft.com/office/powerpoint/2010/main" val="81842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3200"/>
            <a:ext cx="7772400" cy="1362075"/>
          </a:xfrm>
        </p:spPr>
        <p:txBody>
          <a:bodyPr/>
          <a:lstStyle/>
          <a:p>
            <a:pPr algn="ctr"/>
            <a:r>
              <a:rPr lang="en-US" altLang="en-US" b="0" dirty="0">
                <a:latin typeface="+mn-lt"/>
              </a:rPr>
              <a:t>OnCore to PowerTrials Process Flow</a:t>
            </a:r>
          </a:p>
        </p:txBody>
      </p:sp>
    </p:spTree>
    <p:extLst>
      <p:ext uri="{BB962C8B-B14F-4D97-AF65-F5344CB8AC3E}">
        <p14:creationId xmlns:p14="http://schemas.microsoft.com/office/powerpoint/2010/main" val="3703253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0513" y="28575"/>
            <a:ext cx="7777162" cy="962025"/>
          </a:xfrm>
        </p:spPr>
        <p:txBody>
          <a:bodyPr/>
          <a:lstStyle/>
          <a:p>
            <a:r>
              <a:rPr lang="en-US" sz="3600" dirty="0">
                <a:latin typeface="+mn-lt"/>
              </a:rPr>
              <a:t>Overview of Process Flow </a:t>
            </a:r>
          </a:p>
        </p:txBody>
      </p:sp>
      <p:pic>
        <p:nvPicPr>
          <p:cNvPr id="5" name="Picture 4">
            <a:extLst>
              <a:ext uri="{FF2B5EF4-FFF2-40B4-BE49-F238E27FC236}">
                <a16:creationId xmlns:a16="http://schemas.microsoft.com/office/drawing/2014/main" id="{99173D98-CC13-4312-A047-1BA0A702F20B}"/>
              </a:ext>
            </a:extLst>
          </p:cNvPr>
          <p:cNvPicPr>
            <a:picLocks noChangeAspect="1"/>
          </p:cNvPicPr>
          <p:nvPr/>
        </p:nvPicPr>
        <p:blipFill>
          <a:blip r:embed="rId2"/>
          <a:stretch>
            <a:fillRect/>
          </a:stretch>
        </p:blipFill>
        <p:spPr>
          <a:xfrm>
            <a:off x="327208" y="1447800"/>
            <a:ext cx="8489583" cy="4942612"/>
          </a:xfrm>
          <a:prstGeom prst="rect">
            <a:avLst/>
          </a:prstGeom>
        </p:spPr>
      </p:pic>
    </p:spTree>
    <p:extLst>
      <p:ext uri="{BB962C8B-B14F-4D97-AF65-F5344CB8AC3E}">
        <p14:creationId xmlns:p14="http://schemas.microsoft.com/office/powerpoint/2010/main" val="2988758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513" y="28575"/>
            <a:ext cx="7777162" cy="885825"/>
          </a:xfrm>
        </p:spPr>
        <p:txBody>
          <a:bodyPr/>
          <a:lstStyle/>
          <a:p>
            <a:r>
              <a:rPr lang="en-US" dirty="0">
                <a:latin typeface="+mn-lt"/>
              </a:rPr>
              <a:t>Preparation- CAT Team</a:t>
            </a:r>
          </a:p>
        </p:txBody>
      </p:sp>
      <p:sp>
        <p:nvSpPr>
          <p:cNvPr id="4" name="Content Placeholder 3"/>
          <p:cNvSpPr>
            <a:spLocks noGrp="1"/>
          </p:cNvSpPr>
          <p:nvPr>
            <p:ph sz="half" idx="2"/>
          </p:nvPr>
        </p:nvSpPr>
        <p:spPr>
          <a:xfrm>
            <a:off x="4505325" y="1457325"/>
            <a:ext cx="4038600" cy="4867275"/>
          </a:xfrm>
        </p:spPr>
        <p:txBody>
          <a:bodyPr>
            <a:normAutofit fontScale="92500" lnSpcReduction="20000"/>
          </a:bodyPr>
          <a:lstStyle/>
          <a:p>
            <a:r>
              <a:rPr lang="en-US" dirty="0"/>
              <a:t>Does the study need to be in PowerTrials?</a:t>
            </a:r>
          </a:p>
          <a:p>
            <a:pPr lvl="1"/>
            <a:r>
              <a:rPr lang="en-US" dirty="0"/>
              <a:t>Full or Deferred IRB Review</a:t>
            </a:r>
          </a:p>
          <a:p>
            <a:pPr lvl="1"/>
            <a:r>
              <a:rPr lang="en-US" dirty="0"/>
              <a:t>IU Health Study Site</a:t>
            </a:r>
          </a:p>
          <a:p>
            <a:pPr lvl="1"/>
            <a:r>
              <a:rPr lang="en-US" dirty="0"/>
              <a:t>Individual subject enrollment using an IU Health MRN</a:t>
            </a:r>
          </a:p>
          <a:p>
            <a:pPr marL="0" indent="0">
              <a:buNone/>
            </a:pPr>
            <a:r>
              <a:rPr lang="en-US" sz="1800" b="0" i="0" u="none" strike="noStrike" baseline="0" dirty="0">
                <a:solidFill>
                  <a:srgbClr val="000000"/>
                </a:solidFill>
                <a:latin typeface="Franklin Gothic Book" panose="020B0503020102020204" pitchFamily="34" charset="0"/>
              </a:rPr>
              <a:t>*OR* </a:t>
            </a:r>
          </a:p>
          <a:p>
            <a:pPr lvl="1"/>
            <a:r>
              <a:rPr lang="en-US" b="0" i="0" u="none" strike="noStrike" baseline="0" dirty="0">
                <a:solidFill>
                  <a:srgbClr val="000000"/>
                </a:solidFill>
                <a:latin typeface="Franklin Gothic Book" panose="020B0503020102020204" pitchFamily="34" charset="0"/>
              </a:rPr>
              <a:t>Will have a study monitor who needs access to EMR to check source documentation</a:t>
            </a:r>
            <a:endParaRPr lang="en-US" dirty="0"/>
          </a:p>
          <a:p>
            <a:r>
              <a:rPr lang="en-US" dirty="0"/>
              <a:t>Add PowerTrials Study Contact for messages</a:t>
            </a:r>
          </a:p>
        </p:txBody>
      </p:sp>
      <p:pic>
        <p:nvPicPr>
          <p:cNvPr id="6" name="Picture 5">
            <a:extLst>
              <a:ext uri="{FF2B5EF4-FFF2-40B4-BE49-F238E27FC236}">
                <a16:creationId xmlns:a16="http://schemas.microsoft.com/office/drawing/2014/main" id="{26B477E6-1B39-4FC8-94CF-05CEE0E3CA6C}"/>
              </a:ext>
            </a:extLst>
          </p:cNvPr>
          <p:cNvPicPr>
            <a:picLocks noChangeAspect="1"/>
          </p:cNvPicPr>
          <p:nvPr/>
        </p:nvPicPr>
        <p:blipFill>
          <a:blip r:embed="rId2"/>
          <a:stretch>
            <a:fillRect/>
          </a:stretch>
        </p:blipFill>
        <p:spPr>
          <a:xfrm>
            <a:off x="326024" y="1371600"/>
            <a:ext cx="2669652" cy="4705350"/>
          </a:xfrm>
          <a:prstGeom prst="rect">
            <a:avLst/>
          </a:prstGeom>
        </p:spPr>
      </p:pic>
    </p:spTree>
    <p:extLst>
      <p:ext uri="{BB962C8B-B14F-4D97-AF65-F5344CB8AC3E}">
        <p14:creationId xmlns:p14="http://schemas.microsoft.com/office/powerpoint/2010/main" val="2384471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513" y="28575"/>
            <a:ext cx="7777162" cy="885825"/>
          </a:xfrm>
        </p:spPr>
        <p:txBody>
          <a:bodyPr/>
          <a:lstStyle/>
          <a:p>
            <a:r>
              <a:rPr lang="en-US" dirty="0">
                <a:latin typeface="+mn-lt"/>
              </a:rPr>
              <a:t>Open to Accrual Push</a:t>
            </a:r>
          </a:p>
        </p:txBody>
      </p:sp>
      <p:sp>
        <p:nvSpPr>
          <p:cNvPr id="4" name="Content Placeholder 3"/>
          <p:cNvSpPr>
            <a:spLocks noGrp="1"/>
          </p:cNvSpPr>
          <p:nvPr>
            <p:ph sz="half" idx="2"/>
          </p:nvPr>
        </p:nvSpPr>
        <p:spPr>
          <a:xfrm>
            <a:off x="4114800" y="1457325"/>
            <a:ext cx="4429125" cy="4525963"/>
          </a:xfrm>
        </p:spPr>
        <p:txBody>
          <a:bodyPr/>
          <a:lstStyle/>
          <a:p>
            <a:r>
              <a:rPr lang="en-US" dirty="0"/>
              <a:t>Coverage analysis team (CAT) (regulatory team for cancer center studies) uses the RPE push to manually create the protocol in PowerTrials</a:t>
            </a:r>
          </a:p>
        </p:txBody>
      </p:sp>
      <p:pic>
        <p:nvPicPr>
          <p:cNvPr id="3" name="Picture 2"/>
          <p:cNvPicPr>
            <a:picLocks noChangeAspect="1"/>
          </p:cNvPicPr>
          <p:nvPr/>
        </p:nvPicPr>
        <p:blipFill>
          <a:blip r:embed="rId2"/>
          <a:stretch>
            <a:fillRect/>
          </a:stretch>
        </p:blipFill>
        <p:spPr>
          <a:xfrm>
            <a:off x="290513" y="1457325"/>
            <a:ext cx="2190750" cy="3495675"/>
          </a:xfrm>
          <a:prstGeom prst="rect">
            <a:avLst/>
          </a:prstGeom>
        </p:spPr>
      </p:pic>
    </p:spTree>
    <p:extLst>
      <p:ext uri="{BB962C8B-B14F-4D97-AF65-F5344CB8AC3E}">
        <p14:creationId xmlns:p14="http://schemas.microsoft.com/office/powerpoint/2010/main" val="3476175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7777162" cy="923925"/>
          </a:xfrm>
        </p:spPr>
        <p:txBody>
          <a:bodyPr wrap="square" anchor="b">
            <a:normAutofit/>
          </a:bodyPr>
          <a:lstStyle/>
          <a:p>
            <a:r>
              <a:rPr lang="en-US" dirty="0">
                <a:latin typeface="+mn-lt"/>
              </a:rPr>
              <a:t>Enrolling Subjects</a:t>
            </a:r>
          </a:p>
        </p:txBody>
      </p:sp>
      <p:pic>
        <p:nvPicPr>
          <p:cNvPr id="6" name="Picture 5">
            <a:extLst>
              <a:ext uri="{FF2B5EF4-FFF2-40B4-BE49-F238E27FC236}">
                <a16:creationId xmlns:a16="http://schemas.microsoft.com/office/drawing/2014/main" id="{62CB5E06-F792-4651-949F-B1A7B94F6E5C}"/>
              </a:ext>
            </a:extLst>
          </p:cNvPr>
          <p:cNvPicPr>
            <a:picLocks noChangeAspect="1"/>
          </p:cNvPicPr>
          <p:nvPr/>
        </p:nvPicPr>
        <p:blipFill>
          <a:blip r:embed="rId2"/>
          <a:stretch>
            <a:fillRect/>
          </a:stretch>
        </p:blipFill>
        <p:spPr>
          <a:xfrm>
            <a:off x="477384" y="1457325"/>
            <a:ext cx="3423355" cy="4943475"/>
          </a:xfrm>
          <a:prstGeom prst="rect">
            <a:avLst/>
          </a:prstGeom>
          <a:noFill/>
        </p:spPr>
      </p:pic>
      <p:sp>
        <p:nvSpPr>
          <p:cNvPr id="11" name="Content Placeholder 3">
            <a:extLst>
              <a:ext uri="{FF2B5EF4-FFF2-40B4-BE49-F238E27FC236}">
                <a16:creationId xmlns:a16="http://schemas.microsoft.com/office/drawing/2014/main" id="{1500A841-52E5-4D46-AC6A-3CCB8509BB51}"/>
              </a:ext>
            </a:extLst>
          </p:cNvPr>
          <p:cNvSpPr>
            <a:spLocks noGrp="1"/>
          </p:cNvSpPr>
          <p:nvPr>
            <p:ph sz="half" idx="2"/>
          </p:nvPr>
        </p:nvSpPr>
        <p:spPr>
          <a:xfrm>
            <a:off x="4505325" y="1457325"/>
            <a:ext cx="4038600" cy="4791075"/>
          </a:xfrm>
        </p:spPr>
        <p:txBody>
          <a:bodyPr>
            <a:normAutofit fontScale="70000" lnSpcReduction="20000"/>
          </a:bodyPr>
          <a:lstStyle/>
          <a:p>
            <a:r>
              <a:rPr lang="en-US" sz="2800" dirty="0"/>
              <a:t>Subjects automatically sent to PowerTrials when enrolled on study, placed on or off treatment and at off study.</a:t>
            </a:r>
          </a:p>
          <a:p>
            <a:r>
              <a:rPr lang="en-US" sz="2800" dirty="0"/>
              <a:t>If study treatment arm information is available in OnCore, it will </a:t>
            </a:r>
            <a:r>
              <a:rPr lang="en-US" dirty="0"/>
              <a:t>be </a:t>
            </a:r>
            <a:r>
              <a:rPr lang="en-US" sz="2800" dirty="0"/>
              <a:t>sent to PowerTrials</a:t>
            </a:r>
          </a:p>
          <a:p>
            <a:r>
              <a:rPr lang="en-US" sz="2800" dirty="0"/>
              <a:t>Message Center notifications begin at </a:t>
            </a:r>
            <a:r>
              <a:rPr lang="en-US" sz="2800" b="1" i="1" dirty="0"/>
              <a:t>on study</a:t>
            </a:r>
            <a:r>
              <a:rPr lang="en-US" sz="2800" dirty="0"/>
              <a:t> status </a:t>
            </a:r>
          </a:p>
          <a:p>
            <a:r>
              <a:rPr lang="en-US" sz="2800" dirty="0"/>
              <a:t>Research Coordinator periodically review subjects automatically being sent to PowerTrials for any subjects that failed to successfully cross into PowerTrials (discrepant)</a:t>
            </a:r>
          </a:p>
          <a:p>
            <a:r>
              <a:rPr lang="en-US" dirty="0"/>
              <a:t>Policy requires enrollment note in PowerTrials</a:t>
            </a:r>
          </a:p>
        </p:txBody>
      </p:sp>
    </p:spTree>
    <p:extLst>
      <p:ext uri="{BB962C8B-B14F-4D97-AF65-F5344CB8AC3E}">
        <p14:creationId xmlns:p14="http://schemas.microsoft.com/office/powerpoint/2010/main" val="3447731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7777162" cy="914400"/>
          </a:xfrm>
        </p:spPr>
        <p:txBody>
          <a:bodyPr/>
          <a:lstStyle/>
          <a:p>
            <a:r>
              <a:rPr lang="en-US" dirty="0">
                <a:latin typeface="+mn-lt"/>
              </a:rPr>
              <a:t>Closing Study- CAT</a:t>
            </a:r>
          </a:p>
        </p:txBody>
      </p:sp>
      <p:sp>
        <p:nvSpPr>
          <p:cNvPr id="4" name="Content Placeholder 3"/>
          <p:cNvSpPr>
            <a:spLocks noGrp="1"/>
          </p:cNvSpPr>
          <p:nvPr>
            <p:ph sz="half" idx="2"/>
          </p:nvPr>
        </p:nvSpPr>
        <p:spPr>
          <a:xfrm>
            <a:off x="3657600" y="1457325"/>
            <a:ext cx="4886325" cy="4872036"/>
          </a:xfrm>
        </p:spPr>
        <p:txBody>
          <a:bodyPr>
            <a:normAutofit lnSpcReduction="10000"/>
          </a:bodyPr>
          <a:lstStyle/>
          <a:p>
            <a:r>
              <a:rPr lang="en-US" dirty="0"/>
              <a:t>CAT/regulatory team uses the RPE push to manually close the protocol in PowerTrials at IRB Study Closure</a:t>
            </a:r>
          </a:p>
          <a:p>
            <a:r>
              <a:rPr lang="en-US" dirty="0"/>
              <a:t>If the study status is updated to IRB closure by the coordinator in OnCore, they are expected to push that closure to PowerTrials or notify the CAT team so they can do the push.</a:t>
            </a:r>
          </a:p>
        </p:txBody>
      </p:sp>
      <p:pic>
        <p:nvPicPr>
          <p:cNvPr id="3" name="Picture 2"/>
          <p:cNvPicPr>
            <a:picLocks noChangeAspect="1"/>
          </p:cNvPicPr>
          <p:nvPr/>
        </p:nvPicPr>
        <p:blipFill>
          <a:blip r:embed="rId2"/>
          <a:stretch>
            <a:fillRect/>
          </a:stretch>
        </p:blipFill>
        <p:spPr>
          <a:xfrm>
            <a:off x="370665" y="1507291"/>
            <a:ext cx="442814" cy="4583946"/>
          </a:xfrm>
          <a:prstGeom prst="rect">
            <a:avLst/>
          </a:prstGeom>
        </p:spPr>
      </p:pic>
      <p:pic>
        <p:nvPicPr>
          <p:cNvPr id="7" name="Picture 6">
            <a:extLst>
              <a:ext uri="{FF2B5EF4-FFF2-40B4-BE49-F238E27FC236}">
                <a16:creationId xmlns:a16="http://schemas.microsoft.com/office/drawing/2014/main" id="{01AF4797-E73E-4188-94DE-420A8327D0C6}"/>
              </a:ext>
            </a:extLst>
          </p:cNvPr>
          <p:cNvPicPr>
            <a:picLocks noChangeAspect="1"/>
          </p:cNvPicPr>
          <p:nvPr/>
        </p:nvPicPr>
        <p:blipFill>
          <a:blip r:embed="rId3"/>
          <a:stretch>
            <a:fillRect/>
          </a:stretch>
        </p:blipFill>
        <p:spPr>
          <a:xfrm>
            <a:off x="762000" y="1219200"/>
            <a:ext cx="1838725" cy="4872037"/>
          </a:xfrm>
          <a:prstGeom prst="rect">
            <a:avLst/>
          </a:prstGeom>
        </p:spPr>
      </p:pic>
    </p:spTree>
    <p:extLst>
      <p:ext uri="{BB962C8B-B14F-4D97-AF65-F5344CB8AC3E}">
        <p14:creationId xmlns:p14="http://schemas.microsoft.com/office/powerpoint/2010/main" val="2913010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n-lt"/>
              </a:rPr>
              <a:t>Summary of PowerTrials Related Coordinator Responsibilities</a:t>
            </a:r>
          </a:p>
        </p:txBody>
      </p:sp>
      <p:sp>
        <p:nvSpPr>
          <p:cNvPr id="3" name="Content Placeholder 2"/>
          <p:cNvSpPr>
            <a:spLocks noGrp="1"/>
          </p:cNvSpPr>
          <p:nvPr>
            <p:ph idx="1"/>
          </p:nvPr>
        </p:nvSpPr>
        <p:spPr>
          <a:xfrm>
            <a:off x="314325" y="1457325"/>
            <a:ext cx="8229600" cy="4867275"/>
          </a:xfrm>
        </p:spPr>
        <p:txBody>
          <a:bodyPr>
            <a:normAutofit fontScale="92500" lnSpcReduction="20000"/>
          </a:bodyPr>
          <a:lstStyle/>
          <a:p>
            <a:pPr algn="l"/>
            <a:endParaRPr lang="en-US" sz="1400" b="0" i="0" u="none" strike="noStrike" baseline="0" dirty="0">
              <a:solidFill>
                <a:srgbClr val="000000"/>
              </a:solidFill>
              <a:latin typeface="Franklin Gothic Book" panose="020B0503020102020204" pitchFamily="34" charset="0"/>
            </a:endParaRPr>
          </a:p>
          <a:p>
            <a:r>
              <a:rPr lang="en-US" sz="2800" b="0" i="0" u="none" strike="noStrike" baseline="0" dirty="0">
                <a:solidFill>
                  <a:srgbClr val="000000"/>
                </a:solidFill>
                <a:latin typeface="Franklin Gothic Book" panose="020B0503020102020204" pitchFamily="34" charset="0"/>
              </a:rPr>
              <a:t>Follow OnCore Requirements for protocol and subject entry/updates in OnCore</a:t>
            </a:r>
          </a:p>
          <a:p>
            <a:r>
              <a:rPr lang="en-US" sz="2800" b="0" i="0" u="none" strike="noStrike" baseline="0" dirty="0">
                <a:solidFill>
                  <a:srgbClr val="000000"/>
                </a:solidFill>
                <a:latin typeface="Franklin Gothic Book" panose="020B0503020102020204" pitchFamily="34" charset="0"/>
              </a:rPr>
              <a:t>Research Coordinators enter a clinical research enrollment note in PowerChart for each study subject  (see FAQ)</a:t>
            </a:r>
          </a:p>
          <a:p>
            <a:r>
              <a:rPr lang="en-US" sz="2800" b="0" i="0" u="none" strike="noStrike" baseline="0" dirty="0">
                <a:solidFill>
                  <a:srgbClr val="000000"/>
                </a:solidFill>
                <a:latin typeface="Franklin Gothic Book" panose="020B0503020102020204" pitchFamily="34" charset="0"/>
              </a:rPr>
              <a:t>Research Coordinator periodically review subjects automatically being sent to PowerTrials for any subjects that failed to successfully cross into PowerTrials (discrepant) (see Job Aid)</a:t>
            </a:r>
          </a:p>
          <a:p>
            <a:r>
              <a:rPr lang="en-US" sz="2800" b="0" i="0" u="none" strike="noStrike" baseline="0" dirty="0">
                <a:solidFill>
                  <a:srgbClr val="000000"/>
                </a:solidFill>
                <a:latin typeface="Franklin Gothic Book" panose="020B0503020102020204" pitchFamily="34" charset="0"/>
              </a:rPr>
              <a:t>Changes to the PowerTrials Study Contacts must be entered in OnCore and manually pushed to PowerTrials (see Job Aid)</a:t>
            </a:r>
          </a:p>
          <a:p>
            <a:pPr marL="0" indent="0">
              <a:buNone/>
            </a:pPr>
            <a:endParaRPr lang="en-US" dirty="0"/>
          </a:p>
        </p:txBody>
      </p:sp>
    </p:spTree>
    <p:extLst>
      <p:ext uri="{BB962C8B-B14F-4D97-AF65-F5344CB8AC3E}">
        <p14:creationId xmlns:p14="http://schemas.microsoft.com/office/powerpoint/2010/main" val="3608977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25" y="185737"/>
            <a:ext cx="7777162" cy="695325"/>
          </a:xfrm>
        </p:spPr>
        <p:txBody>
          <a:bodyPr/>
          <a:lstStyle/>
          <a:p>
            <a:r>
              <a:rPr lang="en-US" sz="3600" dirty="0">
                <a:latin typeface="+mn-lt"/>
              </a:rPr>
              <a:t>PowerTrials Study Contact Updates</a:t>
            </a:r>
          </a:p>
        </p:txBody>
      </p:sp>
      <p:sp>
        <p:nvSpPr>
          <p:cNvPr id="3" name="Content Placeholder 2"/>
          <p:cNvSpPr>
            <a:spLocks noGrp="1"/>
          </p:cNvSpPr>
          <p:nvPr>
            <p:ph idx="1"/>
          </p:nvPr>
        </p:nvSpPr>
        <p:spPr>
          <a:xfrm>
            <a:off x="314325" y="1457325"/>
            <a:ext cx="8229600" cy="4867275"/>
          </a:xfrm>
        </p:spPr>
        <p:txBody>
          <a:bodyPr>
            <a:normAutofit fontScale="92500" lnSpcReduction="10000"/>
          </a:bodyPr>
          <a:lstStyle/>
          <a:p>
            <a:r>
              <a:rPr lang="en-US" sz="2800" b="0" i="0" u="none" strike="noStrike" baseline="0" dirty="0">
                <a:solidFill>
                  <a:srgbClr val="000000"/>
                </a:solidFill>
                <a:latin typeface="Franklin Gothic Book" panose="020B0503020102020204" pitchFamily="34" charset="0"/>
              </a:rPr>
              <a:t>Make updates to PowerTrials Study Contact role </a:t>
            </a:r>
            <a:r>
              <a:rPr lang="en-US" sz="2800" b="0" i="0" u="none" strike="noStrike" baseline="0">
                <a:solidFill>
                  <a:srgbClr val="000000"/>
                </a:solidFill>
                <a:latin typeface="Franklin Gothic Book" panose="020B0503020102020204" pitchFamily="34" charset="0"/>
              </a:rPr>
              <a:t>in OnCore</a:t>
            </a:r>
            <a:endParaRPr lang="en-US" sz="2800" b="0" i="0" u="none" strike="noStrike" baseline="0" dirty="0">
              <a:solidFill>
                <a:srgbClr val="000000"/>
              </a:solidFill>
              <a:latin typeface="Franklin Gothic Book" panose="020B0503020102020204" pitchFamily="34" charset="0"/>
            </a:endParaRPr>
          </a:p>
          <a:p>
            <a:r>
              <a:rPr lang="en-US" sz="2800" b="0" i="0" u="none" strike="noStrike" baseline="0" dirty="0">
                <a:solidFill>
                  <a:srgbClr val="000000"/>
                </a:solidFill>
                <a:latin typeface="Franklin Gothic Book" panose="020B0503020102020204" pitchFamily="34" charset="0"/>
              </a:rPr>
              <a:t>Open RPE Console</a:t>
            </a:r>
          </a:p>
          <a:p>
            <a:pPr lvl="1"/>
            <a:r>
              <a:rPr lang="en-US" sz="2600" dirty="0">
                <a:solidFill>
                  <a:srgbClr val="000000"/>
                </a:solidFill>
                <a:latin typeface="Franklin Gothic Book" panose="020B0503020102020204" pitchFamily="34" charset="0"/>
              </a:rPr>
              <a:t>Menu</a:t>
            </a:r>
          </a:p>
          <a:p>
            <a:pPr lvl="2"/>
            <a:r>
              <a:rPr lang="en-US" sz="2400" b="0" i="0" u="none" strike="noStrike" baseline="0" dirty="0">
                <a:solidFill>
                  <a:srgbClr val="000000"/>
                </a:solidFill>
                <a:latin typeface="Franklin Gothic Book" panose="020B0503020102020204" pitchFamily="34" charset="0"/>
              </a:rPr>
              <a:t>Admin</a:t>
            </a:r>
          </a:p>
          <a:p>
            <a:pPr lvl="3"/>
            <a:r>
              <a:rPr lang="en-US" sz="2200" b="0" i="0" u="none" strike="noStrike" baseline="0" dirty="0">
                <a:solidFill>
                  <a:srgbClr val="000000"/>
                </a:solidFill>
                <a:latin typeface="Franklin Gothic Book" panose="020B0503020102020204" pitchFamily="34" charset="0"/>
              </a:rPr>
              <a:t>Other Admin</a:t>
            </a:r>
          </a:p>
          <a:p>
            <a:pPr lvl="4"/>
            <a:r>
              <a:rPr lang="en-US" sz="2200" b="0" i="0" u="none" strike="noStrike" baseline="0" dirty="0">
                <a:solidFill>
                  <a:srgbClr val="000000"/>
                </a:solidFill>
                <a:latin typeface="Franklin Gothic Book" panose="020B0503020102020204" pitchFamily="34" charset="0"/>
              </a:rPr>
              <a:t>RPE Console</a:t>
            </a:r>
          </a:p>
          <a:p>
            <a:pPr lvl="5"/>
            <a:r>
              <a:rPr lang="en-US" sz="2200" b="0" i="0" u="none" strike="noStrike" baseline="0" dirty="0">
                <a:solidFill>
                  <a:srgbClr val="000000"/>
                </a:solidFill>
                <a:latin typeface="Franklin Gothic Book" panose="020B0503020102020204" pitchFamily="34" charset="0"/>
              </a:rPr>
              <a:t>Protocols section</a:t>
            </a:r>
          </a:p>
          <a:p>
            <a:r>
              <a:rPr lang="en-US" sz="2800" b="0" i="0" u="none" strike="noStrike" baseline="0" dirty="0">
                <a:solidFill>
                  <a:srgbClr val="000000"/>
                </a:solidFill>
                <a:latin typeface="Franklin Gothic Book" panose="020B0503020102020204" pitchFamily="34" charset="0"/>
              </a:rPr>
              <a:t>Enter Protocol No. and click on the Search button</a:t>
            </a:r>
          </a:p>
          <a:p>
            <a:r>
              <a:rPr lang="en-US" sz="2800" b="0" i="0" u="none" strike="noStrike" baseline="0" dirty="0">
                <a:solidFill>
                  <a:srgbClr val="000000"/>
                </a:solidFill>
                <a:latin typeface="Franklin Gothic Book" panose="020B0503020102020204" pitchFamily="34" charset="0"/>
              </a:rPr>
              <a:t>Send the protocol change to PowerTrials by checking the </a:t>
            </a:r>
            <a:r>
              <a:rPr lang="en-US" sz="2800" dirty="0">
                <a:solidFill>
                  <a:srgbClr val="000000"/>
                </a:solidFill>
                <a:latin typeface="Franklin Gothic Book" panose="020B0503020102020204" pitchFamily="34" charset="0"/>
              </a:rPr>
              <a:t>box and pushing “Send”</a:t>
            </a:r>
          </a:p>
          <a:p>
            <a:r>
              <a:rPr lang="en-US" sz="2800" b="0" i="0" u="none" strike="noStrike" baseline="0" dirty="0">
                <a:solidFill>
                  <a:srgbClr val="000000"/>
                </a:solidFill>
                <a:latin typeface="Franklin Gothic Book" panose="020B0503020102020204" pitchFamily="34" charset="0"/>
              </a:rPr>
              <a:t>See job aid for details</a:t>
            </a:r>
          </a:p>
          <a:p>
            <a:pPr marL="0" indent="0">
              <a:buNone/>
            </a:pPr>
            <a:endParaRPr lang="en-US" dirty="0"/>
          </a:p>
        </p:txBody>
      </p:sp>
    </p:spTree>
    <p:extLst>
      <p:ext uri="{BB962C8B-B14F-4D97-AF65-F5344CB8AC3E}">
        <p14:creationId xmlns:p14="http://schemas.microsoft.com/office/powerpoint/2010/main" val="524886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792162"/>
          </a:xfrm>
        </p:spPr>
        <p:txBody>
          <a:bodyPr/>
          <a:lstStyle/>
          <a:p>
            <a:pPr eaLnBrk="1" hangingPunct="1"/>
            <a:r>
              <a:rPr lang="en-US" altLang="en-US" dirty="0">
                <a:latin typeface="+mn-lt"/>
              </a:rPr>
              <a:t>Topics</a:t>
            </a:r>
          </a:p>
        </p:txBody>
      </p:sp>
      <p:sp>
        <p:nvSpPr>
          <p:cNvPr id="6147" name="Content Placeholder 2"/>
          <p:cNvSpPr>
            <a:spLocks noGrp="1"/>
          </p:cNvSpPr>
          <p:nvPr>
            <p:ph idx="1"/>
          </p:nvPr>
        </p:nvSpPr>
        <p:spPr>
          <a:xfrm>
            <a:off x="314325" y="1457325"/>
            <a:ext cx="8229600" cy="5019675"/>
          </a:xfrm>
        </p:spPr>
        <p:txBody>
          <a:bodyPr>
            <a:noAutofit/>
          </a:bodyPr>
          <a:lstStyle/>
          <a:p>
            <a:pPr eaLnBrk="1" hangingPunct="1">
              <a:buFont typeface="Arial" panose="020B0604020202020204" pitchFamily="34" charset="0"/>
              <a:buChar char="•"/>
            </a:pPr>
            <a:r>
              <a:rPr lang="en-US" altLang="en-US" sz="2000" dirty="0"/>
              <a:t>Clinical Research at IU Health</a:t>
            </a:r>
          </a:p>
          <a:p>
            <a:pPr eaLnBrk="1" hangingPunct="1">
              <a:buFont typeface="Arial" panose="020B0604020202020204" pitchFamily="34" charset="0"/>
              <a:buChar char="•"/>
            </a:pPr>
            <a:r>
              <a:rPr lang="en-US" altLang="en-US" sz="2000" dirty="0"/>
              <a:t>OnCore, PowerTrials, and PowerChart</a:t>
            </a:r>
          </a:p>
          <a:p>
            <a:pPr eaLnBrk="1" hangingPunct="1">
              <a:buFont typeface="Arial" panose="020B0604020202020204" pitchFamily="34" charset="0"/>
              <a:buChar char="•"/>
            </a:pPr>
            <a:r>
              <a:rPr lang="en-US" altLang="en-US" sz="2000" dirty="0"/>
              <a:t>OnCore RPE to PowerTrials Process Overview</a:t>
            </a:r>
          </a:p>
          <a:p>
            <a:pPr eaLnBrk="1" hangingPunct="1">
              <a:buFont typeface="Arial" panose="020B0604020202020204" pitchFamily="34" charset="0"/>
              <a:buChar char="•"/>
            </a:pPr>
            <a:r>
              <a:rPr lang="en-US" altLang="en-US" sz="2000" dirty="0"/>
              <a:t>Enrollment Notes</a:t>
            </a:r>
          </a:p>
          <a:p>
            <a:pPr eaLnBrk="1" hangingPunct="1">
              <a:buFont typeface="Arial" panose="020B0604020202020204" pitchFamily="34" charset="0"/>
              <a:buChar char="•"/>
            </a:pPr>
            <a:r>
              <a:rPr lang="en-US" altLang="en-US" sz="2000" dirty="0"/>
              <a:t>Diagnotes</a:t>
            </a:r>
          </a:p>
          <a:p>
            <a:pPr eaLnBrk="1" hangingPunct="1">
              <a:buFont typeface="Arial" panose="020B0604020202020204" pitchFamily="34" charset="0"/>
              <a:buChar char="•"/>
            </a:pPr>
            <a:r>
              <a:rPr lang="en-US" altLang="en-US" sz="2000" dirty="0"/>
              <a:t>Research Order Sets</a:t>
            </a:r>
          </a:p>
          <a:p>
            <a:pPr eaLnBrk="1" hangingPunct="1">
              <a:buFont typeface="Arial" panose="020B0604020202020204" pitchFamily="34" charset="0"/>
              <a:buChar char="•"/>
            </a:pPr>
            <a:r>
              <a:rPr lang="en-US" altLang="en-US" sz="2000" dirty="0"/>
              <a:t>Research </a:t>
            </a:r>
            <a:r>
              <a:rPr lang="en-US" altLang="en-US" sz="2000" dirty="0" err="1"/>
              <a:t>Opt</a:t>
            </a:r>
            <a:r>
              <a:rPr lang="en-US" altLang="en-US" sz="2000" dirty="0"/>
              <a:t> Out</a:t>
            </a:r>
          </a:p>
          <a:p>
            <a:pPr eaLnBrk="1" hangingPunct="1">
              <a:buFont typeface="Arial" panose="020B0604020202020204" pitchFamily="34" charset="0"/>
              <a:buChar char="•"/>
            </a:pPr>
            <a:r>
              <a:rPr lang="en-US" altLang="en-US" sz="2000" dirty="0"/>
              <a:t>Feasibility and Subject Recruitment</a:t>
            </a:r>
          </a:p>
          <a:p>
            <a:pPr eaLnBrk="1" hangingPunct="1">
              <a:buFont typeface="Arial" panose="020B0604020202020204" pitchFamily="34" charset="0"/>
              <a:buChar char="•"/>
            </a:pPr>
            <a:r>
              <a:rPr lang="en-US" altLang="en-US" sz="2000" dirty="0"/>
              <a:t>REDCap</a:t>
            </a:r>
          </a:p>
        </p:txBody>
      </p:sp>
    </p:spTree>
    <p:extLst>
      <p:ext uri="{BB962C8B-B14F-4D97-AF65-F5344CB8AC3E}">
        <p14:creationId xmlns:p14="http://schemas.microsoft.com/office/powerpoint/2010/main" val="2411112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3200"/>
            <a:ext cx="7772400" cy="1362075"/>
          </a:xfrm>
        </p:spPr>
        <p:txBody>
          <a:bodyPr/>
          <a:lstStyle/>
          <a:p>
            <a:pPr algn="ctr"/>
            <a:r>
              <a:rPr lang="en-US" altLang="en-US" b="0" dirty="0">
                <a:latin typeface="+mn-lt"/>
              </a:rPr>
              <a:t>Enrollment Clinical Notes</a:t>
            </a:r>
          </a:p>
        </p:txBody>
      </p:sp>
    </p:spTree>
    <p:extLst>
      <p:ext uri="{BB962C8B-B14F-4D97-AF65-F5344CB8AC3E}">
        <p14:creationId xmlns:p14="http://schemas.microsoft.com/office/powerpoint/2010/main" val="1990812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381" y="381000"/>
            <a:ext cx="5272087" cy="695325"/>
          </a:xfrm>
        </p:spPr>
        <p:txBody>
          <a:bodyPr/>
          <a:lstStyle/>
          <a:p>
            <a:r>
              <a:rPr lang="en-US" dirty="0">
                <a:latin typeface="+mn-lt"/>
              </a:rPr>
              <a:t>Adding a Clinical Note</a:t>
            </a:r>
          </a:p>
        </p:txBody>
      </p:sp>
      <p:sp>
        <p:nvSpPr>
          <p:cNvPr id="3" name="Content Placeholder 2"/>
          <p:cNvSpPr>
            <a:spLocks noGrp="1"/>
          </p:cNvSpPr>
          <p:nvPr>
            <p:ph idx="1"/>
          </p:nvPr>
        </p:nvSpPr>
        <p:spPr/>
        <p:txBody>
          <a:bodyPr/>
          <a:lstStyle/>
          <a:p>
            <a:r>
              <a:rPr lang="en-US" dirty="0"/>
              <a:t>Select Add Clinical Note</a:t>
            </a:r>
          </a:p>
          <a:p>
            <a:r>
              <a:rPr lang="en-US" dirty="0"/>
              <a:t>Select “Research/Clinical Trial Records” Type</a:t>
            </a:r>
          </a:p>
          <a:p>
            <a:r>
              <a:rPr lang="en-US" dirty="0"/>
              <a:t>Create Note</a:t>
            </a:r>
          </a:p>
          <a:p>
            <a:r>
              <a:rPr lang="en-US" dirty="0"/>
              <a:t>Modify “Associated Providers” to notify PI and other providers of subject’s enrollment based on recruitment policy</a:t>
            </a:r>
          </a:p>
          <a:p>
            <a:r>
              <a:rPr lang="en-US" dirty="0"/>
              <a:t>Sign</a:t>
            </a:r>
          </a:p>
        </p:txBody>
      </p:sp>
    </p:spTree>
    <p:extLst>
      <p:ext uri="{BB962C8B-B14F-4D97-AF65-F5344CB8AC3E}">
        <p14:creationId xmlns:p14="http://schemas.microsoft.com/office/powerpoint/2010/main" val="1270277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Enrollment Clinical Note</a:t>
            </a:r>
          </a:p>
        </p:txBody>
      </p:sp>
      <p:sp>
        <p:nvSpPr>
          <p:cNvPr id="3" name="Content Placeholder 2">
            <a:extLst>
              <a:ext uri="{FF2B5EF4-FFF2-40B4-BE49-F238E27FC236}">
                <a16:creationId xmlns:a16="http://schemas.microsoft.com/office/drawing/2014/main" id="{AC12C464-3826-4039-AAD6-5A157115DA26}"/>
              </a:ext>
            </a:extLst>
          </p:cNvPr>
          <p:cNvSpPr>
            <a:spLocks noGrp="1"/>
          </p:cNvSpPr>
          <p:nvPr>
            <p:ph idx="1"/>
          </p:nvPr>
        </p:nvSpPr>
        <p:spPr/>
        <p:txBody>
          <a:bodyPr/>
          <a:lstStyle/>
          <a:p>
            <a:endParaRPr lang="en-US"/>
          </a:p>
        </p:txBody>
      </p:sp>
      <p:pic>
        <p:nvPicPr>
          <p:cNvPr id="8" name="Picture 7">
            <a:extLst>
              <a:ext uri="{FF2B5EF4-FFF2-40B4-BE49-F238E27FC236}">
                <a16:creationId xmlns:a16="http://schemas.microsoft.com/office/drawing/2014/main" id="{BEE879A0-6843-4965-BA1A-8E0730A278C2}"/>
              </a:ext>
            </a:extLst>
          </p:cNvPr>
          <p:cNvPicPr>
            <a:picLocks noChangeAspect="1"/>
          </p:cNvPicPr>
          <p:nvPr/>
        </p:nvPicPr>
        <p:blipFill>
          <a:blip r:embed="rId3"/>
          <a:stretch>
            <a:fillRect/>
          </a:stretch>
        </p:blipFill>
        <p:spPr>
          <a:xfrm>
            <a:off x="290513" y="1441049"/>
            <a:ext cx="8245929" cy="4810125"/>
          </a:xfrm>
          <a:prstGeom prst="rect">
            <a:avLst/>
          </a:prstGeom>
        </p:spPr>
      </p:pic>
    </p:spTree>
    <p:custDataLst>
      <p:tags r:id="rId1"/>
    </p:custDataLst>
    <p:extLst>
      <p:ext uri="{BB962C8B-B14F-4D97-AF65-F5344CB8AC3E}">
        <p14:creationId xmlns:p14="http://schemas.microsoft.com/office/powerpoint/2010/main" val="10447939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3200"/>
            <a:ext cx="7772400" cy="1362075"/>
          </a:xfrm>
        </p:spPr>
        <p:txBody>
          <a:bodyPr/>
          <a:lstStyle/>
          <a:p>
            <a:pPr algn="ctr"/>
            <a:r>
              <a:rPr lang="en-US" altLang="en-US" b="0" dirty="0" err="1">
                <a:latin typeface="+mn-lt"/>
              </a:rPr>
              <a:t>diagnotes</a:t>
            </a:r>
            <a:endParaRPr lang="en-US" altLang="en-US" b="0" dirty="0">
              <a:latin typeface="+mn-lt"/>
            </a:endParaRPr>
          </a:p>
        </p:txBody>
      </p:sp>
    </p:spTree>
    <p:extLst>
      <p:ext uri="{BB962C8B-B14F-4D97-AF65-F5344CB8AC3E}">
        <p14:creationId xmlns:p14="http://schemas.microsoft.com/office/powerpoint/2010/main" val="2068312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F24B5-5E3C-401F-B871-C168A298BD43}"/>
              </a:ext>
            </a:extLst>
          </p:cNvPr>
          <p:cNvSpPr>
            <a:spLocks noGrp="1"/>
          </p:cNvSpPr>
          <p:nvPr>
            <p:ph type="title"/>
          </p:nvPr>
        </p:nvSpPr>
        <p:spPr>
          <a:xfrm>
            <a:off x="314325" y="228600"/>
            <a:ext cx="7777162" cy="847725"/>
          </a:xfrm>
        </p:spPr>
        <p:txBody>
          <a:bodyPr/>
          <a:lstStyle/>
          <a:p>
            <a:r>
              <a:rPr lang="en-US">
                <a:latin typeface="+mn-lt"/>
              </a:rPr>
              <a:t>Diagnotes</a:t>
            </a:r>
            <a:endParaRPr lang="en-US" dirty="0">
              <a:latin typeface="+mn-lt"/>
            </a:endParaRPr>
          </a:p>
        </p:txBody>
      </p:sp>
      <p:sp>
        <p:nvSpPr>
          <p:cNvPr id="3" name="Content Placeholder 2">
            <a:extLst>
              <a:ext uri="{FF2B5EF4-FFF2-40B4-BE49-F238E27FC236}">
                <a16:creationId xmlns:a16="http://schemas.microsoft.com/office/drawing/2014/main" id="{D6B51081-065C-4C30-956A-8A21DA125D15}"/>
              </a:ext>
            </a:extLst>
          </p:cNvPr>
          <p:cNvSpPr>
            <a:spLocks noGrp="1"/>
          </p:cNvSpPr>
          <p:nvPr>
            <p:ph idx="1"/>
          </p:nvPr>
        </p:nvSpPr>
        <p:spPr/>
        <p:txBody>
          <a:bodyPr/>
          <a:lstStyle/>
          <a:p>
            <a:pPr marL="0" indent="0">
              <a:buNone/>
            </a:pPr>
            <a:r>
              <a:rPr lang="en-US" sz="1800" b="0" i="0" u="none" strike="noStrike" baseline="0" dirty="0">
                <a:solidFill>
                  <a:srgbClr val="000000"/>
                </a:solidFill>
                <a:latin typeface="Franklin Gothic Book" panose="020B0503020102020204" pitchFamily="34" charset="0"/>
              </a:rPr>
              <a:t>Use Diagnotes for HIPAA-compliant text messaging and communication with colleagues and staff: </a:t>
            </a:r>
          </a:p>
          <a:p>
            <a:pPr marL="0" indent="0">
              <a:buNone/>
            </a:pPr>
            <a:endParaRPr lang="en-US" sz="1800" b="0" i="0" u="none" strike="noStrike" baseline="0" dirty="0">
              <a:solidFill>
                <a:srgbClr val="000000"/>
              </a:solidFill>
              <a:latin typeface="Franklin Gothic Book" panose="020B0503020102020204" pitchFamily="34" charset="0"/>
            </a:endParaRPr>
          </a:p>
          <a:p>
            <a:pPr marL="400050" lvl="1" indent="0">
              <a:buNone/>
            </a:pPr>
            <a:r>
              <a:rPr lang="en-US" sz="1600" b="0" i="0" u="none" strike="noStrike" baseline="0" dirty="0">
                <a:solidFill>
                  <a:srgbClr val="000000"/>
                </a:solidFill>
                <a:latin typeface="Wingdings" panose="05000000000000000000" pitchFamily="2" charset="2"/>
              </a:rPr>
              <a:t></a:t>
            </a:r>
            <a:r>
              <a:rPr lang="en-US" sz="1600" b="0" i="0" u="none" strike="noStrike" baseline="0" dirty="0">
                <a:solidFill>
                  <a:srgbClr val="000000"/>
                </a:solidFill>
                <a:latin typeface="Franklin Gothic Book" panose="020B0503020102020204" pitchFamily="34" charset="0"/>
              </a:rPr>
              <a:t>Native iOS and Android Application and Browser applications </a:t>
            </a:r>
          </a:p>
          <a:p>
            <a:pPr marL="400050" lvl="1" indent="0">
              <a:buNone/>
            </a:pPr>
            <a:r>
              <a:rPr lang="en-US" sz="1600" b="0" i="0" u="none" strike="noStrike" baseline="0" dirty="0">
                <a:solidFill>
                  <a:srgbClr val="000000"/>
                </a:solidFill>
                <a:latin typeface="Wingdings" panose="05000000000000000000" pitchFamily="2" charset="2"/>
              </a:rPr>
              <a:t></a:t>
            </a:r>
            <a:r>
              <a:rPr lang="en-US" sz="1600" b="0" i="0" u="none" strike="noStrike" baseline="0" dirty="0">
                <a:solidFill>
                  <a:srgbClr val="000000"/>
                </a:solidFill>
                <a:latin typeface="Franklin Gothic Book" panose="020B0503020102020204" pitchFamily="34" charset="0"/>
              </a:rPr>
              <a:t>Group, Automated, and Individual Messaging </a:t>
            </a:r>
          </a:p>
          <a:p>
            <a:pPr marL="400050" lvl="1" indent="0">
              <a:buNone/>
            </a:pPr>
            <a:r>
              <a:rPr lang="en-US" sz="1600" b="0" i="0" u="none" strike="noStrike" baseline="0" dirty="0">
                <a:solidFill>
                  <a:srgbClr val="000000"/>
                </a:solidFill>
                <a:latin typeface="Wingdings" panose="05000000000000000000" pitchFamily="2" charset="2"/>
              </a:rPr>
              <a:t></a:t>
            </a:r>
            <a:r>
              <a:rPr lang="en-US" sz="1600" b="0" i="0" u="none" strike="noStrike" baseline="0" dirty="0">
                <a:solidFill>
                  <a:srgbClr val="000000"/>
                </a:solidFill>
                <a:latin typeface="Franklin Gothic Book" panose="020B0503020102020204" pitchFamily="34" charset="0"/>
              </a:rPr>
              <a:t>Text, Voice, and Video channels of communication </a:t>
            </a:r>
          </a:p>
          <a:p>
            <a:pPr marL="400050" lvl="1" indent="0">
              <a:buNone/>
            </a:pPr>
            <a:r>
              <a:rPr lang="en-US" sz="1600" b="0" i="0" u="none" strike="noStrike" baseline="0" dirty="0">
                <a:solidFill>
                  <a:srgbClr val="000000"/>
                </a:solidFill>
                <a:latin typeface="Wingdings" panose="05000000000000000000" pitchFamily="2" charset="2"/>
              </a:rPr>
              <a:t></a:t>
            </a:r>
            <a:r>
              <a:rPr lang="en-US" sz="1600" b="0" i="0" u="none" strike="noStrike" baseline="0" dirty="0">
                <a:solidFill>
                  <a:srgbClr val="000000"/>
                </a:solidFill>
                <a:latin typeface="Franklin Gothic Book" panose="020B0503020102020204" pitchFamily="34" charset="0"/>
              </a:rPr>
              <a:t>Send secure photos, without saving to your phone. </a:t>
            </a:r>
          </a:p>
          <a:p>
            <a:pPr marL="400050" lvl="1" indent="0">
              <a:buNone/>
            </a:pPr>
            <a:r>
              <a:rPr lang="en-US" sz="1600" b="0" i="0" u="none" strike="noStrike" baseline="0" dirty="0">
                <a:solidFill>
                  <a:srgbClr val="000000"/>
                </a:solidFill>
                <a:latin typeface="Wingdings" panose="05000000000000000000" pitchFamily="2" charset="2"/>
              </a:rPr>
              <a:t></a:t>
            </a:r>
            <a:r>
              <a:rPr lang="en-US" sz="1600" b="0" i="0" u="none" strike="noStrike" baseline="0" dirty="0">
                <a:solidFill>
                  <a:srgbClr val="000000"/>
                </a:solidFill>
                <a:latin typeface="Franklin Gothic Book" panose="020B0503020102020204" pitchFamily="34" charset="0"/>
              </a:rPr>
              <a:t>Record voice recordings as messages </a:t>
            </a:r>
          </a:p>
          <a:p>
            <a:pPr marL="400050" lvl="1" indent="0">
              <a:buNone/>
            </a:pPr>
            <a:r>
              <a:rPr lang="en-US" sz="1600" b="0" i="0" u="none" strike="noStrike" baseline="0" dirty="0">
                <a:solidFill>
                  <a:srgbClr val="000000"/>
                </a:solidFill>
                <a:latin typeface="Wingdings" panose="05000000000000000000" pitchFamily="2" charset="2"/>
              </a:rPr>
              <a:t></a:t>
            </a:r>
            <a:r>
              <a:rPr lang="en-US" sz="1600" b="0" i="0" u="none" strike="noStrike" baseline="0" dirty="0">
                <a:solidFill>
                  <a:srgbClr val="000000"/>
                </a:solidFill>
                <a:latin typeface="Franklin Gothic Book" panose="020B0503020102020204" pitchFamily="34" charset="0"/>
              </a:rPr>
              <a:t>Upload images and files from the computer. </a:t>
            </a:r>
          </a:p>
          <a:p>
            <a:pPr marL="400050" lvl="1" indent="0">
              <a:buNone/>
            </a:pPr>
            <a:r>
              <a:rPr lang="en-US" sz="1600" b="0" i="0" u="none" strike="noStrike" baseline="0" dirty="0">
                <a:solidFill>
                  <a:srgbClr val="000000"/>
                </a:solidFill>
                <a:latin typeface="Wingdings" panose="05000000000000000000" pitchFamily="2" charset="2"/>
              </a:rPr>
              <a:t></a:t>
            </a:r>
            <a:r>
              <a:rPr lang="en-US" sz="1600" b="0" i="0" u="none" strike="noStrike" baseline="0" dirty="0">
                <a:solidFill>
                  <a:srgbClr val="000000"/>
                </a:solidFill>
                <a:latin typeface="Franklin Gothic Book" panose="020B0503020102020204" pitchFamily="34" charset="0"/>
              </a:rPr>
              <a:t>Live Video Chat </a:t>
            </a:r>
          </a:p>
          <a:p>
            <a:pPr marL="0" indent="0">
              <a:buNone/>
            </a:pPr>
            <a:r>
              <a:rPr lang="en-US" sz="1800" dirty="0"/>
              <a:t>Additional resources can be found on the IS Clinical Education website viewable through e-coach in PowerChart.</a:t>
            </a:r>
          </a:p>
        </p:txBody>
      </p:sp>
    </p:spTree>
    <p:extLst>
      <p:ext uri="{BB962C8B-B14F-4D97-AF65-F5344CB8AC3E}">
        <p14:creationId xmlns:p14="http://schemas.microsoft.com/office/powerpoint/2010/main" val="2395454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3200"/>
            <a:ext cx="7772400" cy="1362075"/>
          </a:xfrm>
        </p:spPr>
        <p:txBody>
          <a:bodyPr/>
          <a:lstStyle/>
          <a:p>
            <a:pPr algn="ctr"/>
            <a:r>
              <a:rPr lang="en-US" altLang="en-US" b="0" dirty="0">
                <a:latin typeface="+mn-lt"/>
              </a:rPr>
              <a:t>Research order sets</a:t>
            </a:r>
          </a:p>
        </p:txBody>
      </p:sp>
    </p:spTree>
    <p:extLst>
      <p:ext uri="{BB962C8B-B14F-4D97-AF65-F5344CB8AC3E}">
        <p14:creationId xmlns:p14="http://schemas.microsoft.com/office/powerpoint/2010/main" val="4227055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DB189-7051-401E-9D98-BDF8D1A0C6E6}"/>
              </a:ext>
            </a:extLst>
          </p:cNvPr>
          <p:cNvSpPr>
            <a:spLocks noGrp="1"/>
          </p:cNvSpPr>
          <p:nvPr>
            <p:ph type="title"/>
          </p:nvPr>
        </p:nvSpPr>
        <p:spPr>
          <a:xfrm>
            <a:off x="286952" y="265111"/>
            <a:ext cx="7777162" cy="609601"/>
          </a:xfrm>
        </p:spPr>
        <p:txBody>
          <a:bodyPr/>
          <a:lstStyle/>
          <a:p>
            <a:r>
              <a:rPr lang="en-US" dirty="0">
                <a:latin typeface="+mn-lt"/>
              </a:rPr>
              <a:t>Research Orders</a:t>
            </a:r>
          </a:p>
        </p:txBody>
      </p:sp>
      <p:sp>
        <p:nvSpPr>
          <p:cNvPr id="3" name="Content Placeholder 2">
            <a:extLst>
              <a:ext uri="{FF2B5EF4-FFF2-40B4-BE49-F238E27FC236}">
                <a16:creationId xmlns:a16="http://schemas.microsoft.com/office/drawing/2014/main" id="{D9E690CE-FC1D-4FC4-80E0-695EBAFAB615}"/>
              </a:ext>
            </a:extLst>
          </p:cNvPr>
          <p:cNvSpPr>
            <a:spLocks noGrp="1"/>
          </p:cNvSpPr>
          <p:nvPr>
            <p:ph idx="1"/>
          </p:nvPr>
        </p:nvSpPr>
        <p:spPr>
          <a:xfrm>
            <a:off x="286952" y="1833562"/>
            <a:ext cx="8229600" cy="4491038"/>
          </a:xfrm>
        </p:spPr>
        <p:txBody>
          <a:bodyPr/>
          <a:lstStyle/>
          <a:p>
            <a:r>
              <a:rPr lang="en-US" sz="1800" b="0" i="0" u="none" strike="noStrike" baseline="0" dirty="0">
                <a:solidFill>
                  <a:srgbClr val="000000"/>
                </a:solidFill>
                <a:latin typeface="Franklin Gothic Book" panose="020B0503020102020204" pitchFamily="34" charset="0"/>
              </a:rPr>
              <a:t>All research services need physician orders to be considered medically necessary whether research related or standard of care.</a:t>
            </a:r>
          </a:p>
          <a:p>
            <a:r>
              <a:rPr lang="en-US" sz="1800" b="0" i="0" u="none" strike="noStrike" baseline="0" dirty="0">
                <a:solidFill>
                  <a:srgbClr val="000000"/>
                </a:solidFill>
                <a:latin typeface="Franklin Gothic Book" panose="020B0503020102020204" pitchFamily="34" charset="0"/>
              </a:rPr>
              <a:t>The preferable method for order entry is for the Principal Investigator or Co-Investigator to enter orders in Cerner.  May be delegated to other study staff with the appropriate training/background to safely enter orders for the PI to approve and sign.</a:t>
            </a:r>
          </a:p>
          <a:p>
            <a:r>
              <a:rPr lang="en-US" sz="1800" dirty="0">
                <a:solidFill>
                  <a:srgbClr val="000000"/>
                </a:solidFill>
                <a:highlight>
                  <a:srgbClr val="FFFF00"/>
                </a:highlight>
                <a:latin typeface="Franklin Gothic Book" panose="020B0503020102020204" pitchFamily="34" charset="0"/>
              </a:rPr>
              <a:t>Never use the “protocol” order communication type when placing an order</a:t>
            </a:r>
            <a:endParaRPr lang="en-US" sz="1800" b="0" i="0" u="none" strike="noStrike" baseline="0" dirty="0">
              <a:solidFill>
                <a:srgbClr val="000000"/>
              </a:solidFill>
              <a:highlight>
                <a:srgbClr val="FFFF00"/>
              </a:highlight>
              <a:latin typeface="Franklin Gothic Book" panose="020B0503020102020204" pitchFamily="34" charset="0"/>
            </a:endParaRPr>
          </a:p>
          <a:p>
            <a:r>
              <a:rPr lang="en-US" sz="1800" b="0" i="0" u="none" strike="noStrike" baseline="0" dirty="0">
                <a:solidFill>
                  <a:srgbClr val="000000"/>
                </a:solidFill>
                <a:latin typeface="Franklin Gothic Book" panose="020B0503020102020204" pitchFamily="34" charset="0"/>
              </a:rPr>
              <a:t>Why enter orders electronically in Cerner?</a:t>
            </a:r>
          </a:p>
          <a:p>
            <a:pPr lvl="1"/>
            <a:r>
              <a:rPr lang="en-US" sz="1600" b="0" i="0" u="none" strike="noStrike" baseline="0" dirty="0">
                <a:solidFill>
                  <a:srgbClr val="000000"/>
                </a:solidFill>
                <a:latin typeface="Franklin Gothic Book" panose="020B0503020102020204" pitchFamily="34" charset="0"/>
              </a:rPr>
              <a:t>Decrease manually transcribing the paper orders to the computer system</a:t>
            </a:r>
          </a:p>
          <a:p>
            <a:pPr lvl="1"/>
            <a:r>
              <a:rPr lang="en-US" sz="1600" b="0" i="0" u="none" strike="noStrike" baseline="0" dirty="0">
                <a:solidFill>
                  <a:srgbClr val="000000"/>
                </a:solidFill>
                <a:latin typeface="Franklin Gothic Book" panose="020B0503020102020204" pitchFamily="34" charset="0"/>
              </a:rPr>
              <a:t>Decrease the risk of error from incorrect transcription and/or order interpretation</a:t>
            </a:r>
          </a:p>
          <a:p>
            <a:pPr lvl="1"/>
            <a:r>
              <a:rPr lang="en-US" sz="1600" b="0" i="0" u="none" strike="noStrike" baseline="0" dirty="0">
                <a:solidFill>
                  <a:srgbClr val="000000"/>
                </a:solidFill>
                <a:latin typeface="Franklin Gothic Book" panose="020B0503020102020204" pitchFamily="34" charset="0"/>
              </a:rPr>
              <a:t>Decrease the risk of an order being missed by the nursing staff</a:t>
            </a:r>
          </a:p>
          <a:p>
            <a:r>
              <a:rPr lang="en-US" sz="1800" dirty="0">
                <a:solidFill>
                  <a:srgbClr val="000000"/>
                </a:solidFill>
                <a:latin typeface="Franklin Gothic Book" panose="020B0503020102020204" pitchFamily="34" charset="0"/>
              </a:rPr>
              <a:t>To request order set build in Cerner, go to the link on the Office of Clinical Research website </a:t>
            </a:r>
            <a:r>
              <a:rPr lang="en-US" sz="1800" dirty="0">
                <a:solidFill>
                  <a:srgbClr val="000000"/>
                </a:solidFill>
                <a:latin typeface="Franklin Gothic Book" panose="020B0503020102020204" pitchFamily="34" charset="0"/>
                <a:hlinkClick r:id="rId2"/>
              </a:rPr>
              <a:t>https://ocr.iu.edu/</a:t>
            </a:r>
            <a:r>
              <a:rPr lang="en-US" sz="1800" dirty="0">
                <a:solidFill>
                  <a:srgbClr val="000000"/>
                </a:solidFill>
                <a:latin typeface="Franklin Gothic Book" panose="020B0503020102020204" pitchFamily="34" charset="0"/>
              </a:rPr>
              <a:t> </a:t>
            </a:r>
            <a:endParaRPr lang="en-US" sz="1800" b="0" i="0" u="none" strike="noStrike" baseline="0" dirty="0">
              <a:solidFill>
                <a:srgbClr val="000000"/>
              </a:solidFill>
              <a:latin typeface="Franklin Gothic Book" panose="020B0503020102020204" pitchFamily="34" charset="0"/>
            </a:endParaRPr>
          </a:p>
        </p:txBody>
      </p:sp>
    </p:spTree>
    <p:extLst>
      <p:ext uri="{BB962C8B-B14F-4D97-AF65-F5344CB8AC3E}">
        <p14:creationId xmlns:p14="http://schemas.microsoft.com/office/powerpoint/2010/main" val="2686294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3200"/>
            <a:ext cx="7772400" cy="1362075"/>
          </a:xfrm>
        </p:spPr>
        <p:txBody>
          <a:bodyPr/>
          <a:lstStyle/>
          <a:p>
            <a:pPr algn="ctr"/>
            <a:r>
              <a:rPr lang="en-US" altLang="en-US" b="0" dirty="0">
                <a:latin typeface="+mn-lt"/>
              </a:rPr>
              <a:t>Research Opt-Out Processes</a:t>
            </a:r>
          </a:p>
        </p:txBody>
      </p:sp>
    </p:spTree>
    <p:extLst>
      <p:ext uri="{BB962C8B-B14F-4D97-AF65-F5344CB8AC3E}">
        <p14:creationId xmlns:p14="http://schemas.microsoft.com/office/powerpoint/2010/main" val="3181936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Steps to Opt-Out</a:t>
            </a:r>
          </a:p>
        </p:txBody>
      </p:sp>
      <p:sp>
        <p:nvSpPr>
          <p:cNvPr id="3" name="Content Placeholder 2"/>
          <p:cNvSpPr>
            <a:spLocks noGrp="1"/>
          </p:cNvSpPr>
          <p:nvPr>
            <p:ph idx="1"/>
          </p:nvPr>
        </p:nvSpPr>
        <p:spPr>
          <a:xfrm>
            <a:off x="314325" y="1457325"/>
            <a:ext cx="8229600" cy="5019675"/>
          </a:xfrm>
        </p:spPr>
        <p:txBody>
          <a:bodyPr>
            <a:normAutofit fontScale="92500" lnSpcReduction="20000"/>
          </a:bodyPr>
          <a:lstStyle/>
          <a:p>
            <a:r>
              <a:rPr lang="en-US" dirty="0"/>
              <a:t>Once a patient lets you know that they do not want to be contacted to participate in research with IU Health</a:t>
            </a:r>
          </a:p>
          <a:p>
            <a:pPr lvl="1"/>
            <a:r>
              <a:rPr lang="en-US" dirty="0"/>
              <a:t>Acknowledge request from patient</a:t>
            </a:r>
          </a:p>
          <a:p>
            <a:pPr lvl="1"/>
            <a:r>
              <a:rPr lang="en-US" dirty="0"/>
              <a:t>Send </a:t>
            </a:r>
            <a:r>
              <a:rPr lang="en-US" i="1" dirty="0"/>
              <a:t>Secure</a:t>
            </a:r>
            <a:r>
              <a:rPr lang="en-US" dirty="0"/>
              <a:t> e-mail to </a:t>
            </a:r>
            <a:r>
              <a:rPr lang="en-US" i="1" dirty="0">
                <a:hlinkClick r:id="rId2"/>
              </a:rPr>
              <a:t>ISclinicalresearchsupport@iuhealth.org</a:t>
            </a:r>
            <a:r>
              <a:rPr lang="en-US" i="1" dirty="0"/>
              <a:t> </a:t>
            </a:r>
          </a:p>
          <a:p>
            <a:pPr lvl="2"/>
            <a:r>
              <a:rPr lang="en-US" dirty="0"/>
              <a:t>Patient’s full name</a:t>
            </a:r>
          </a:p>
          <a:p>
            <a:pPr lvl="2"/>
            <a:r>
              <a:rPr lang="en-US" dirty="0"/>
              <a:t>MRN</a:t>
            </a:r>
          </a:p>
          <a:p>
            <a:pPr lvl="2"/>
            <a:r>
              <a:rPr lang="en-US" dirty="0"/>
              <a:t>DOB</a:t>
            </a:r>
          </a:p>
          <a:p>
            <a:r>
              <a:rPr lang="en-US" dirty="0"/>
              <a:t>IS Clinical Research Support (CRS) team will mark the patient as not interested in participating in research on the clinical research page in PowerChart</a:t>
            </a:r>
          </a:p>
        </p:txBody>
      </p:sp>
    </p:spTree>
    <p:extLst>
      <p:ext uri="{BB962C8B-B14F-4D97-AF65-F5344CB8AC3E}">
        <p14:creationId xmlns:p14="http://schemas.microsoft.com/office/powerpoint/2010/main" val="1378020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Clinical Research Page</a:t>
            </a:r>
          </a:p>
        </p:txBody>
      </p:sp>
      <p:sp>
        <p:nvSpPr>
          <p:cNvPr id="4" name="Date Placeholder 3"/>
          <p:cNvSpPr>
            <a:spLocks noGrp="1"/>
          </p:cNvSpPr>
          <p:nvPr>
            <p:ph type="dt" sz="half" idx="10"/>
          </p:nvPr>
        </p:nvSpPr>
        <p:spPr/>
        <p:txBody>
          <a:bodyPr/>
          <a:lstStyle/>
          <a:p>
            <a:pPr>
              <a:defRPr/>
            </a:pPr>
            <a:fld id="{79894BC1-D723-44F3-A3BB-4B348FB23A83}" type="datetime1">
              <a:rPr lang="en-US" altLang="en-US" smtClean="0"/>
              <a:pPr>
                <a:defRPr/>
              </a:pPr>
              <a:t>7/11/2024</a:t>
            </a:fld>
            <a:endParaRPr lang="en-US" altLang="en-US" dirty="0"/>
          </a:p>
        </p:txBody>
      </p:sp>
      <p:sp>
        <p:nvSpPr>
          <p:cNvPr id="5" name="Slide Number Placeholder 4"/>
          <p:cNvSpPr>
            <a:spLocks noGrp="1"/>
          </p:cNvSpPr>
          <p:nvPr>
            <p:ph type="sldNum" sz="quarter" idx="11"/>
          </p:nvPr>
        </p:nvSpPr>
        <p:spPr/>
        <p:txBody>
          <a:bodyPr/>
          <a:lstStyle/>
          <a:p>
            <a:pPr>
              <a:defRPr/>
            </a:pPr>
            <a:fld id="{E6FFF617-D7B2-4478-BADC-70F7984F0922}" type="slidenum">
              <a:rPr lang="en-US" altLang="en-US" smtClean="0"/>
              <a:pPr>
                <a:defRPr/>
              </a:pPr>
              <a:t>29</a:t>
            </a:fld>
            <a:endParaRPr lang="en-US" altLang="en-US" dirty="0"/>
          </a:p>
        </p:txBody>
      </p:sp>
      <p:pic>
        <p:nvPicPr>
          <p:cNvPr id="9" name="Content Placeholder 8">
            <a:extLst>
              <a:ext uri="{FF2B5EF4-FFF2-40B4-BE49-F238E27FC236}">
                <a16:creationId xmlns:a16="http://schemas.microsoft.com/office/drawing/2014/main" id="{14152922-529C-4108-B612-A05032F24720}"/>
              </a:ext>
            </a:extLst>
          </p:cNvPr>
          <p:cNvPicPr>
            <a:picLocks noGrp="1" noChangeAspect="1"/>
          </p:cNvPicPr>
          <p:nvPr>
            <p:ph idx="1"/>
          </p:nvPr>
        </p:nvPicPr>
        <p:blipFill>
          <a:blip r:embed="rId3"/>
          <a:stretch>
            <a:fillRect/>
          </a:stretch>
        </p:blipFill>
        <p:spPr>
          <a:xfrm>
            <a:off x="1143000" y="1447800"/>
            <a:ext cx="6908800" cy="3429000"/>
          </a:xfrm>
        </p:spPr>
      </p:pic>
      <p:pic>
        <p:nvPicPr>
          <p:cNvPr id="11" name="Picture 10">
            <a:extLst>
              <a:ext uri="{FF2B5EF4-FFF2-40B4-BE49-F238E27FC236}">
                <a16:creationId xmlns:a16="http://schemas.microsoft.com/office/drawing/2014/main" id="{56EE3A61-9A16-412B-BF5B-86B9C04C23AD}"/>
              </a:ext>
            </a:extLst>
          </p:cNvPr>
          <p:cNvPicPr>
            <a:picLocks noChangeAspect="1"/>
          </p:cNvPicPr>
          <p:nvPr/>
        </p:nvPicPr>
        <p:blipFill>
          <a:blip r:embed="rId4"/>
          <a:stretch>
            <a:fillRect/>
          </a:stretch>
        </p:blipFill>
        <p:spPr>
          <a:xfrm>
            <a:off x="1143000" y="5029200"/>
            <a:ext cx="5114925" cy="1362075"/>
          </a:xfrm>
          <a:prstGeom prst="rect">
            <a:avLst/>
          </a:prstGeom>
        </p:spPr>
      </p:pic>
    </p:spTree>
    <p:custDataLst>
      <p:tags r:id="rId1"/>
    </p:custDataLst>
    <p:extLst>
      <p:ext uri="{BB962C8B-B14F-4D97-AF65-F5344CB8AC3E}">
        <p14:creationId xmlns:p14="http://schemas.microsoft.com/office/powerpoint/2010/main" val="180677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3200"/>
            <a:ext cx="7772400" cy="1362075"/>
          </a:xfrm>
        </p:spPr>
        <p:txBody>
          <a:bodyPr/>
          <a:lstStyle/>
          <a:p>
            <a:pPr algn="ctr"/>
            <a:r>
              <a:rPr lang="en-US" altLang="en-US" b="0" dirty="0">
                <a:latin typeface="+mn-lt"/>
              </a:rPr>
              <a:t>CLINICAL RESEARCH AT IU HEALTH</a:t>
            </a:r>
          </a:p>
        </p:txBody>
      </p:sp>
    </p:spTree>
    <p:extLst>
      <p:ext uri="{BB962C8B-B14F-4D97-AF65-F5344CB8AC3E}">
        <p14:creationId xmlns:p14="http://schemas.microsoft.com/office/powerpoint/2010/main" val="899922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Results of Opt-Out</a:t>
            </a:r>
          </a:p>
        </p:txBody>
      </p:sp>
      <p:sp>
        <p:nvSpPr>
          <p:cNvPr id="3" name="Content Placeholder 2"/>
          <p:cNvSpPr>
            <a:spLocks noGrp="1"/>
          </p:cNvSpPr>
          <p:nvPr>
            <p:ph idx="1"/>
          </p:nvPr>
        </p:nvSpPr>
        <p:spPr>
          <a:xfrm>
            <a:off x="314325" y="1457325"/>
            <a:ext cx="8229600" cy="5019675"/>
          </a:xfrm>
        </p:spPr>
        <p:txBody>
          <a:bodyPr>
            <a:normAutofit/>
          </a:bodyPr>
          <a:lstStyle/>
          <a:p>
            <a:r>
              <a:rPr lang="en-US" dirty="0"/>
              <a:t>Exclusion from PowerTrials prescreening</a:t>
            </a:r>
          </a:p>
          <a:p>
            <a:r>
              <a:rPr lang="en-US" dirty="0"/>
              <a:t>Exclusion from all feasibility and recruitment data requests from the Enterprise Data Warehouse</a:t>
            </a:r>
          </a:p>
          <a:p>
            <a:r>
              <a:rPr lang="en-US" dirty="0"/>
              <a:t>All research coordinators are expected to check the clinical research page to verify that a patient is not marked as “not interested” </a:t>
            </a:r>
            <a:r>
              <a:rPr lang="en-US" b="1" i="1" dirty="0"/>
              <a:t>before</a:t>
            </a:r>
            <a:r>
              <a:rPr lang="en-US" dirty="0"/>
              <a:t> approaching the patient about study participation</a:t>
            </a:r>
          </a:p>
        </p:txBody>
      </p:sp>
    </p:spTree>
    <p:extLst>
      <p:ext uri="{BB962C8B-B14F-4D97-AF65-F5344CB8AC3E}">
        <p14:creationId xmlns:p14="http://schemas.microsoft.com/office/powerpoint/2010/main" val="41655024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E6A11-A5F8-44C6-B681-A5C5FC15C6F2}"/>
              </a:ext>
            </a:extLst>
          </p:cNvPr>
          <p:cNvSpPr>
            <a:spLocks noGrp="1"/>
          </p:cNvSpPr>
          <p:nvPr>
            <p:ph type="title"/>
          </p:nvPr>
        </p:nvSpPr>
        <p:spPr>
          <a:xfrm>
            <a:off x="685800" y="2667000"/>
            <a:ext cx="7772400" cy="1362075"/>
          </a:xfrm>
        </p:spPr>
        <p:txBody>
          <a:bodyPr/>
          <a:lstStyle/>
          <a:p>
            <a:pPr algn="ctr"/>
            <a:r>
              <a:rPr lang="en-US" b="0" dirty="0">
                <a:latin typeface="+mn-lt"/>
              </a:rPr>
              <a:t>FEASIBILITY AND SUBJECT</a:t>
            </a:r>
            <a:br>
              <a:rPr lang="en-US" b="0" dirty="0">
                <a:latin typeface="+mn-lt"/>
              </a:rPr>
            </a:br>
            <a:r>
              <a:rPr lang="en-US" b="0" dirty="0">
                <a:latin typeface="+mn-lt"/>
              </a:rPr>
              <a:t>RECRUITMENT</a:t>
            </a:r>
          </a:p>
        </p:txBody>
      </p:sp>
    </p:spTree>
    <p:extLst>
      <p:ext uri="{BB962C8B-B14F-4D97-AF65-F5344CB8AC3E}">
        <p14:creationId xmlns:p14="http://schemas.microsoft.com/office/powerpoint/2010/main" val="4286406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FAB1B-0C98-43D2-977B-EFAB5C851C9A}"/>
              </a:ext>
            </a:extLst>
          </p:cNvPr>
          <p:cNvSpPr>
            <a:spLocks noGrp="1"/>
          </p:cNvSpPr>
          <p:nvPr>
            <p:ph type="title"/>
          </p:nvPr>
        </p:nvSpPr>
        <p:spPr>
          <a:xfrm>
            <a:off x="290513" y="28575"/>
            <a:ext cx="7777162" cy="962025"/>
          </a:xfrm>
        </p:spPr>
        <p:txBody>
          <a:bodyPr/>
          <a:lstStyle/>
          <a:p>
            <a:r>
              <a:rPr lang="en-US" dirty="0">
                <a:latin typeface="+mn-lt"/>
              </a:rPr>
              <a:t>Research Recruitment Tools</a:t>
            </a:r>
          </a:p>
        </p:txBody>
      </p:sp>
      <p:sp>
        <p:nvSpPr>
          <p:cNvPr id="3" name="Content Placeholder 2">
            <a:extLst>
              <a:ext uri="{FF2B5EF4-FFF2-40B4-BE49-F238E27FC236}">
                <a16:creationId xmlns:a16="http://schemas.microsoft.com/office/drawing/2014/main" id="{88398945-D46A-4BED-B273-F2B8D589877A}"/>
              </a:ext>
            </a:extLst>
          </p:cNvPr>
          <p:cNvSpPr>
            <a:spLocks noGrp="1"/>
          </p:cNvSpPr>
          <p:nvPr>
            <p:ph idx="1"/>
          </p:nvPr>
        </p:nvSpPr>
        <p:spPr>
          <a:xfrm>
            <a:off x="314325" y="1600200"/>
            <a:ext cx="8229600" cy="2438400"/>
          </a:xfrm>
        </p:spPr>
        <p:txBody>
          <a:bodyPr/>
          <a:lstStyle/>
          <a:p>
            <a:r>
              <a:rPr lang="en-US" sz="2000" b="0" i="0" u="none" strike="noStrike" baseline="0" dirty="0">
                <a:solidFill>
                  <a:srgbClr val="000000"/>
                </a:solidFill>
                <a:latin typeface="Franklin Gothic Book" panose="020B0503020102020204" pitchFamily="34" charset="0"/>
              </a:rPr>
              <a:t>Feasibility Requests</a:t>
            </a:r>
          </a:p>
          <a:p>
            <a:pPr lvl="1"/>
            <a:r>
              <a:rPr lang="en-US" sz="2000" b="0" i="0" u="none" strike="noStrike" baseline="0" dirty="0">
                <a:solidFill>
                  <a:srgbClr val="000000"/>
                </a:solidFill>
                <a:latin typeface="Franklin Gothic Book" panose="020B0503020102020204" pitchFamily="34" charset="0"/>
              </a:rPr>
              <a:t>Helps answer the question about whether there is a large enough pool of potential IU Health subjects to draw from for the study</a:t>
            </a:r>
          </a:p>
          <a:p>
            <a:pPr lvl="1"/>
            <a:r>
              <a:rPr lang="en-US" sz="2000" b="0" i="0" u="none" strike="noStrike" baseline="0" dirty="0">
                <a:solidFill>
                  <a:srgbClr val="000000"/>
                </a:solidFill>
                <a:latin typeface="Franklin Gothic Book" panose="020B0503020102020204" pitchFamily="34" charset="0"/>
              </a:rPr>
              <a:t>De-identified data only</a:t>
            </a:r>
          </a:p>
          <a:p>
            <a:r>
              <a:rPr lang="en-US" sz="2000" b="0" i="0" u="none" strike="noStrike" baseline="0" dirty="0">
                <a:solidFill>
                  <a:srgbClr val="000000"/>
                </a:solidFill>
                <a:latin typeface="Franklin Gothic Book" panose="020B0503020102020204" pitchFamily="34" charset="0"/>
              </a:rPr>
              <a:t>Study Recruitment</a:t>
            </a:r>
          </a:p>
          <a:p>
            <a:pPr lvl="1"/>
            <a:r>
              <a:rPr lang="en-US" sz="2000" b="0" i="0" u="none" strike="noStrike" baseline="0" dirty="0">
                <a:solidFill>
                  <a:srgbClr val="000000"/>
                </a:solidFill>
                <a:latin typeface="Franklin Gothic Book" panose="020B0503020102020204" pitchFamily="34" charset="0"/>
              </a:rPr>
              <a:t>Data Warehouse (EDW) Queries</a:t>
            </a:r>
          </a:p>
          <a:p>
            <a:pPr lvl="1"/>
            <a:r>
              <a:rPr lang="en-US" sz="2000" b="0" i="0" u="none" strike="noStrike" baseline="0" dirty="0">
                <a:solidFill>
                  <a:srgbClr val="000000"/>
                </a:solidFill>
                <a:latin typeface="Franklin Gothic Book" panose="020B0503020102020204" pitchFamily="34" charset="0"/>
              </a:rPr>
              <a:t>PowerTrials Prescreening Rules</a:t>
            </a:r>
          </a:p>
          <a:p>
            <a:pPr marL="0" indent="0">
              <a:buNone/>
            </a:pPr>
            <a:endParaRPr lang="en-US" sz="2400" dirty="0"/>
          </a:p>
        </p:txBody>
      </p:sp>
    </p:spTree>
    <p:extLst>
      <p:ext uri="{BB962C8B-B14F-4D97-AF65-F5344CB8AC3E}">
        <p14:creationId xmlns:p14="http://schemas.microsoft.com/office/powerpoint/2010/main" val="27045249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82C99-0303-430A-868A-DEA9C90AE1BC}"/>
              </a:ext>
            </a:extLst>
          </p:cNvPr>
          <p:cNvSpPr>
            <a:spLocks noGrp="1"/>
          </p:cNvSpPr>
          <p:nvPr>
            <p:ph type="title"/>
          </p:nvPr>
        </p:nvSpPr>
        <p:spPr/>
        <p:txBody>
          <a:bodyPr/>
          <a:lstStyle/>
          <a:p>
            <a:r>
              <a:rPr lang="en-US" dirty="0">
                <a:latin typeface="+mn-lt"/>
              </a:rPr>
              <a:t>Choosing a Recruitment Tool</a:t>
            </a:r>
          </a:p>
        </p:txBody>
      </p:sp>
      <p:sp>
        <p:nvSpPr>
          <p:cNvPr id="3" name="Content Placeholder 2">
            <a:extLst>
              <a:ext uri="{FF2B5EF4-FFF2-40B4-BE49-F238E27FC236}">
                <a16:creationId xmlns:a16="http://schemas.microsoft.com/office/drawing/2014/main" id="{3DCD643A-C545-4265-951D-045EF8413A41}"/>
              </a:ext>
            </a:extLst>
          </p:cNvPr>
          <p:cNvSpPr>
            <a:spLocks noGrp="1"/>
          </p:cNvSpPr>
          <p:nvPr>
            <p:ph idx="1"/>
          </p:nvPr>
        </p:nvSpPr>
        <p:spPr>
          <a:xfrm>
            <a:off x="314325" y="1457325"/>
            <a:ext cx="8229600" cy="4638675"/>
          </a:xfrm>
        </p:spPr>
        <p:txBody>
          <a:bodyPr/>
          <a:lstStyle/>
          <a:p>
            <a:r>
              <a:rPr lang="en-US" sz="2000" b="0" i="0" u="none" strike="noStrike" baseline="0" dirty="0">
                <a:solidFill>
                  <a:srgbClr val="000000"/>
                </a:solidFill>
                <a:latin typeface="Franklin Gothic Book" panose="020B0503020102020204" pitchFamily="34" charset="0"/>
              </a:rPr>
              <a:t>Data Warehouse (EDW) Queries</a:t>
            </a:r>
          </a:p>
          <a:p>
            <a:pPr lvl="1"/>
            <a:r>
              <a:rPr lang="en-US" sz="2000" b="0" i="0" u="none" strike="noStrike" baseline="0" dirty="0">
                <a:solidFill>
                  <a:srgbClr val="000000"/>
                </a:solidFill>
                <a:latin typeface="Franklin Gothic Book" panose="020B0503020102020204" pitchFamily="34" charset="0"/>
              </a:rPr>
              <a:t>One time data pull</a:t>
            </a:r>
          </a:p>
          <a:p>
            <a:pPr lvl="1"/>
            <a:r>
              <a:rPr lang="en-US" sz="2000" b="0" i="0" u="none" strike="noStrike" baseline="0" dirty="0">
                <a:solidFill>
                  <a:srgbClr val="000000"/>
                </a:solidFill>
                <a:latin typeface="Franklin Gothic Book" panose="020B0503020102020204" pitchFamily="34" charset="0"/>
              </a:rPr>
              <a:t>Data refreshed nightly </a:t>
            </a:r>
          </a:p>
          <a:p>
            <a:pPr lvl="1"/>
            <a:r>
              <a:rPr lang="en-US" sz="2000" b="0" i="0" u="none" strike="noStrike" baseline="0" dirty="0">
                <a:solidFill>
                  <a:srgbClr val="000000"/>
                </a:solidFill>
                <a:latin typeface="Franklin Gothic Book" panose="020B0503020102020204" pitchFamily="34" charset="0"/>
              </a:rPr>
              <a:t>Discrete data</a:t>
            </a:r>
          </a:p>
          <a:p>
            <a:pPr lvl="1"/>
            <a:r>
              <a:rPr lang="en-US" sz="2000" b="0" i="0" u="none" strike="noStrike" baseline="0" dirty="0">
                <a:solidFill>
                  <a:srgbClr val="000000"/>
                </a:solidFill>
                <a:latin typeface="Franklin Gothic Book" panose="020B0503020102020204" pitchFamily="34" charset="0"/>
              </a:rPr>
              <a:t>Results in Excel Spreadsheet</a:t>
            </a:r>
          </a:p>
          <a:p>
            <a:r>
              <a:rPr lang="en-US" sz="2000" b="0" i="0" u="none" strike="noStrike" baseline="0" dirty="0">
                <a:solidFill>
                  <a:srgbClr val="000000"/>
                </a:solidFill>
                <a:latin typeface="Franklin Gothic Book" panose="020B0503020102020204" pitchFamily="34" charset="0"/>
              </a:rPr>
              <a:t>PowerTrials Prescreening Rules</a:t>
            </a:r>
          </a:p>
          <a:p>
            <a:pPr lvl="1"/>
            <a:r>
              <a:rPr lang="en-US" sz="2000" b="0" i="0" u="none" strike="noStrike" baseline="0" dirty="0">
                <a:solidFill>
                  <a:srgbClr val="000000"/>
                </a:solidFill>
                <a:latin typeface="Franklin Gothic Book" panose="020B0503020102020204" pitchFamily="34" charset="0"/>
              </a:rPr>
              <a:t>Study must be in PowerTrials</a:t>
            </a:r>
          </a:p>
          <a:p>
            <a:pPr lvl="1"/>
            <a:r>
              <a:rPr lang="en-US" sz="2000" b="0" i="0" u="none" strike="noStrike" baseline="0" dirty="0">
                <a:solidFill>
                  <a:srgbClr val="000000"/>
                </a:solidFill>
                <a:latin typeface="Franklin Gothic Book" panose="020B0503020102020204" pitchFamily="34" charset="0"/>
              </a:rPr>
              <a:t>Discrete data</a:t>
            </a:r>
          </a:p>
          <a:p>
            <a:pPr lvl="1"/>
            <a:r>
              <a:rPr lang="en-US" sz="2000" b="0" i="0" u="none" strike="noStrike" baseline="0" dirty="0">
                <a:solidFill>
                  <a:srgbClr val="000000"/>
                </a:solidFill>
                <a:latin typeface="Franklin Gothic Book" panose="020B0503020102020204" pitchFamily="34" charset="0"/>
              </a:rPr>
              <a:t>Research staff run the prescreening tool as often as needed</a:t>
            </a:r>
          </a:p>
          <a:p>
            <a:pPr lvl="1"/>
            <a:r>
              <a:rPr lang="en-US" sz="2000" b="0" i="0" u="none" strike="noStrike" baseline="0" dirty="0">
                <a:solidFill>
                  <a:srgbClr val="000000"/>
                </a:solidFill>
                <a:latin typeface="Franklin Gothic Book" panose="020B0503020102020204" pitchFamily="34" charset="0"/>
              </a:rPr>
              <a:t>Best for inpatient studies or studies with time sensitive or variable criteria</a:t>
            </a:r>
          </a:p>
          <a:p>
            <a:pPr lvl="1"/>
            <a:r>
              <a:rPr lang="en-US" sz="2000" b="0" i="0" u="none" strike="noStrike" baseline="0" dirty="0">
                <a:solidFill>
                  <a:srgbClr val="000000"/>
                </a:solidFill>
                <a:latin typeface="Franklin Gothic Book" panose="020B0503020102020204" pitchFamily="34" charset="0"/>
              </a:rPr>
              <a:t>Results on a Patient List in Research Viewpoint </a:t>
            </a:r>
          </a:p>
          <a:p>
            <a:pPr marL="0" indent="0">
              <a:buNone/>
            </a:pPr>
            <a:endParaRPr lang="en-US" dirty="0"/>
          </a:p>
        </p:txBody>
      </p:sp>
    </p:spTree>
    <p:extLst>
      <p:ext uri="{BB962C8B-B14F-4D97-AF65-F5344CB8AC3E}">
        <p14:creationId xmlns:p14="http://schemas.microsoft.com/office/powerpoint/2010/main" val="30165995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82C99-0303-430A-868A-DEA9C90AE1BC}"/>
              </a:ext>
            </a:extLst>
          </p:cNvPr>
          <p:cNvSpPr>
            <a:spLocks noGrp="1"/>
          </p:cNvSpPr>
          <p:nvPr>
            <p:ph type="title"/>
          </p:nvPr>
        </p:nvSpPr>
        <p:spPr>
          <a:xfrm>
            <a:off x="314325" y="228600"/>
            <a:ext cx="7777162" cy="771525"/>
          </a:xfrm>
        </p:spPr>
        <p:txBody>
          <a:bodyPr/>
          <a:lstStyle/>
          <a:p>
            <a:r>
              <a:rPr lang="en-US" dirty="0">
                <a:latin typeface="+mn-lt"/>
              </a:rPr>
              <a:t>How to Request Recruitment Help</a:t>
            </a:r>
          </a:p>
        </p:txBody>
      </p:sp>
      <p:sp>
        <p:nvSpPr>
          <p:cNvPr id="3" name="Content Placeholder 2">
            <a:extLst>
              <a:ext uri="{FF2B5EF4-FFF2-40B4-BE49-F238E27FC236}">
                <a16:creationId xmlns:a16="http://schemas.microsoft.com/office/drawing/2014/main" id="{3DCD643A-C545-4265-951D-045EF8413A41}"/>
              </a:ext>
            </a:extLst>
          </p:cNvPr>
          <p:cNvSpPr>
            <a:spLocks noGrp="1"/>
          </p:cNvSpPr>
          <p:nvPr>
            <p:ph idx="1"/>
          </p:nvPr>
        </p:nvSpPr>
        <p:spPr>
          <a:xfrm>
            <a:off x="314325" y="1457325"/>
            <a:ext cx="8229600" cy="4638675"/>
          </a:xfrm>
        </p:spPr>
        <p:txBody>
          <a:bodyPr/>
          <a:lstStyle/>
          <a:p>
            <a:pPr algn="l"/>
            <a:endParaRPr lang="en-US" sz="1800" b="0" i="0" u="none" strike="noStrike" baseline="0" dirty="0">
              <a:solidFill>
                <a:srgbClr val="000000"/>
              </a:solidFill>
              <a:latin typeface="Franklin Gothic Book" panose="020B0503020102020204" pitchFamily="34" charset="0"/>
            </a:endParaRPr>
          </a:p>
          <a:p>
            <a:pPr marL="0" indent="0">
              <a:buNone/>
            </a:pPr>
            <a:r>
              <a:rPr lang="en-US" sz="2800" b="0" i="0" u="none" strike="noStrike" baseline="0" dirty="0">
                <a:solidFill>
                  <a:srgbClr val="000000"/>
                </a:solidFill>
                <a:latin typeface="Franklin Gothic Book" panose="020B0503020102020204" pitchFamily="34" charset="0"/>
              </a:rPr>
              <a:t>Request recruitment help using the link below</a:t>
            </a:r>
          </a:p>
          <a:p>
            <a:pPr marL="0" indent="0">
              <a:buNone/>
            </a:pPr>
            <a:endParaRPr lang="en-US" dirty="0"/>
          </a:p>
          <a:p>
            <a:pPr marL="400050" lvl="1" indent="0">
              <a:buNone/>
            </a:pPr>
            <a:r>
              <a:rPr lang="en-US" sz="2200" i="1" dirty="0">
                <a:hlinkClick r:id="rId2"/>
              </a:rPr>
              <a:t>https://redcap.uits.iu.edu/surveys/?s=XNPJYNTEYD</a:t>
            </a:r>
            <a:endParaRPr lang="en-US" sz="2200" i="1" dirty="0"/>
          </a:p>
          <a:p>
            <a:pPr marL="0" indent="0">
              <a:buNone/>
            </a:pPr>
            <a:endParaRPr lang="en-US" dirty="0"/>
          </a:p>
        </p:txBody>
      </p:sp>
    </p:spTree>
    <p:extLst>
      <p:ext uri="{BB962C8B-B14F-4D97-AF65-F5344CB8AC3E}">
        <p14:creationId xmlns:p14="http://schemas.microsoft.com/office/powerpoint/2010/main" val="1397644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E6A11-A5F8-44C6-B681-A5C5FC15C6F2}"/>
              </a:ext>
            </a:extLst>
          </p:cNvPr>
          <p:cNvSpPr>
            <a:spLocks noGrp="1"/>
          </p:cNvSpPr>
          <p:nvPr>
            <p:ph type="title"/>
          </p:nvPr>
        </p:nvSpPr>
        <p:spPr>
          <a:xfrm>
            <a:off x="685800" y="2667000"/>
            <a:ext cx="7772400" cy="1362075"/>
          </a:xfrm>
        </p:spPr>
        <p:txBody>
          <a:bodyPr/>
          <a:lstStyle/>
          <a:p>
            <a:pPr algn="ctr"/>
            <a:r>
              <a:rPr lang="en-US" b="0" dirty="0">
                <a:latin typeface="+mn-lt"/>
              </a:rPr>
              <a:t>redcap</a:t>
            </a:r>
          </a:p>
        </p:txBody>
      </p:sp>
    </p:spTree>
    <p:extLst>
      <p:ext uri="{BB962C8B-B14F-4D97-AF65-F5344CB8AC3E}">
        <p14:creationId xmlns:p14="http://schemas.microsoft.com/office/powerpoint/2010/main" val="14680217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BF0C1-436D-4058-AFF3-14F26A382E59}"/>
              </a:ext>
            </a:extLst>
          </p:cNvPr>
          <p:cNvSpPr>
            <a:spLocks noGrp="1"/>
          </p:cNvSpPr>
          <p:nvPr>
            <p:ph type="title"/>
          </p:nvPr>
        </p:nvSpPr>
        <p:spPr>
          <a:xfrm>
            <a:off x="290513" y="28575"/>
            <a:ext cx="7777162" cy="846137"/>
          </a:xfrm>
        </p:spPr>
        <p:txBody>
          <a:bodyPr/>
          <a:lstStyle/>
          <a:p>
            <a:r>
              <a:rPr lang="en-US" dirty="0">
                <a:latin typeface="+mn-lt"/>
              </a:rPr>
              <a:t>REDCap</a:t>
            </a:r>
          </a:p>
        </p:txBody>
      </p:sp>
      <p:sp>
        <p:nvSpPr>
          <p:cNvPr id="3" name="Content Placeholder 2">
            <a:extLst>
              <a:ext uri="{FF2B5EF4-FFF2-40B4-BE49-F238E27FC236}">
                <a16:creationId xmlns:a16="http://schemas.microsoft.com/office/drawing/2014/main" id="{A187303E-11A2-4A0D-8D46-4AD4532765B2}"/>
              </a:ext>
            </a:extLst>
          </p:cNvPr>
          <p:cNvSpPr>
            <a:spLocks noGrp="1"/>
          </p:cNvSpPr>
          <p:nvPr>
            <p:ph idx="1"/>
          </p:nvPr>
        </p:nvSpPr>
        <p:spPr>
          <a:xfrm>
            <a:off x="314325" y="1219200"/>
            <a:ext cx="8229600" cy="5181599"/>
          </a:xfrm>
        </p:spPr>
        <p:txBody>
          <a:bodyPr/>
          <a:lstStyle/>
          <a:p>
            <a:r>
              <a:rPr lang="en-US" sz="1800" b="0" i="0" u="none" strike="noStrike" baseline="0" dirty="0">
                <a:solidFill>
                  <a:srgbClr val="000000"/>
                </a:solidFill>
                <a:latin typeface="Franklin Gothic Book" panose="020B0503020102020204" pitchFamily="34" charset="0"/>
              </a:rPr>
              <a:t>REDCap is a secure web platform for building and managing online databases and surveys. </a:t>
            </a:r>
          </a:p>
          <a:p>
            <a:r>
              <a:rPr lang="en-US" sz="1800" b="0" i="0" u="none" strike="noStrike" baseline="0" dirty="0">
                <a:solidFill>
                  <a:srgbClr val="000000"/>
                </a:solidFill>
                <a:latin typeface="Franklin Gothic Book" panose="020B0503020102020204" pitchFamily="34" charset="0"/>
              </a:rPr>
              <a:t>REDCap provides automated export procedures for seamless data downloads to Excel and common statistical packages (SPSS, SAS, Stata, R), as well as a built-in project calendar, a scheduling module, ad hoc reporting tools, and advanced features, such as branching logic, file uploading, and calculated fields.</a:t>
            </a:r>
          </a:p>
          <a:p>
            <a:r>
              <a:rPr lang="en-US" sz="1800" b="0" i="0" u="none" strike="noStrike" baseline="0" dirty="0">
                <a:solidFill>
                  <a:srgbClr val="000000"/>
                </a:solidFill>
                <a:latin typeface="Franklin Gothic Book" panose="020B0503020102020204" pitchFamily="34" charset="0"/>
              </a:rPr>
              <a:t>REDCap is preferred by IU Health systems as the methodology for storage of patient PHI</a:t>
            </a:r>
          </a:p>
          <a:p>
            <a:r>
              <a:rPr lang="en-US" sz="1800" b="0" i="0" u="none" strike="noStrike" baseline="0" dirty="0">
                <a:solidFill>
                  <a:srgbClr val="000000"/>
                </a:solidFill>
                <a:latin typeface="Franklin Gothic Book" panose="020B0503020102020204" pitchFamily="34" charset="0"/>
              </a:rPr>
              <a:t>When using REDCap for storing research data containing electronic protected health information (ePHI), please note that you and the Principal Investigator (PI) are responsible for the privacy and security of these data and for compliance with any applicable federal and state laws and regulations, and institutional policies; this includes the appropriate Institutional Review Board (IRB) approvals and a Data Management Plan. </a:t>
            </a:r>
          </a:p>
          <a:p>
            <a:r>
              <a:rPr lang="en-US" sz="1800" b="0" i="0" u="none" strike="noStrike" baseline="0" dirty="0">
                <a:solidFill>
                  <a:srgbClr val="000000"/>
                </a:solidFill>
                <a:latin typeface="Franklin Gothic Book" panose="020B0503020102020204" pitchFamily="34" charset="0"/>
              </a:rPr>
              <a:t>You can request a REDCap account by selecting the link below</a:t>
            </a:r>
          </a:p>
          <a:p>
            <a:pPr marL="0" indent="0">
              <a:buNone/>
            </a:pPr>
            <a:r>
              <a:rPr lang="en-US" sz="1800" b="0" i="0" u="none" strike="noStrike" baseline="0" dirty="0">
                <a:solidFill>
                  <a:srgbClr val="000000"/>
                </a:solidFill>
                <a:latin typeface="Franklin Gothic Book" panose="020B0503020102020204" pitchFamily="34" charset="0"/>
              </a:rPr>
              <a:t>		</a:t>
            </a:r>
            <a:r>
              <a:rPr lang="en-US" sz="1800" b="0" i="0" u="none" strike="noStrike" baseline="0" dirty="0">
                <a:solidFill>
                  <a:srgbClr val="000000"/>
                </a:solidFill>
                <a:latin typeface="Franklin Gothic Book" panose="020B0503020102020204" pitchFamily="34" charset="0"/>
                <a:hlinkClick r:id="rId2"/>
              </a:rPr>
              <a:t>https://redcap.uits.iu.edu</a:t>
            </a:r>
            <a:endParaRPr lang="en-US" sz="1800" b="0" i="0" u="none" strike="noStrike" baseline="0" dirty="0">
              <a:solidFill>
                <a:srgbClr val="000000"/>
              </a:solidFill>
              <a:latin typeface="Franklin Gothic Book" panose="020B0503020102020204" pitchFamily="34" charset="0"/>
            </a:endParaRPr>
          </a:p>
          <a:p>
            <a:pPr marL="0" indent="0">
              <a:buNone/>
            </a:pPr>
            <a:endParaRPr lang="en-US" dirty="0"/>
          </a:p>
        </p:txBody>
      </p:sp>
    </p:spTree>
    <p:extLst>
      <p:ext uri="{BB962C8B-B14F-4D97-AF65-F5344CB8AC3E}">
        <p14:creationId xmlns:p14="http://schemas.microsoft.com/office/powerpoint/2010/main" val="34556124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91739-6EC6-4B2A-81E5-A039D560F429}"/>
              </a:ext>
            </a:extLst>
          </p:cNvPr>
          <p:cNvSpPr>
            <a:spLocks noGrp="1"/>
          </p:cNvSpPr>
          <p:nvPr>
            <p:ph type="title"/>
          </p:nvPr>
        </p:nvSpPr>
        <p:spPr>
          <a:xfrm>
            <a:off x="457200" y="274638"/>
            <a:ext cx="8229600" cy="792162"/>
          </a:xfrm>
        </p:spPr>
        <p:txBody>
          <a:bodyPr/>
          <a:lstStyle/>
          <a:p>
            <a:r>
              <a:rPr lang="en-US" dirty="0">
                <a:latin typeface="+mn-lt"/>
              </a:rPr>
              <a:t>Resources</a:t>
            </a:r>
          </a:p>
        </p:txBody>
      </p:sp>
      <p:sp>
        <p:nvSpPr>
          <p:cNvPr id="3" name="Text Placeholder 2">
            <a:extLst>
              <a:ext uri="{FF2B5EF4-FFF2-40B4-BE49-F238E27FC236}">
                <a16:creationId xmlns:a16="http://schemas.microsoft.com/office/drawing/2014/main" id="{60A2DAE4-74C7-490C-AB07-FEE228FC1010}"/>
              </a:ext>
            </a:extLst>
          </p:cNvPr>
          <p:cNvSpPr>
            <a:spLocks noGrp="1"/>
          </p:cNvSpPr>
          <p:nvPr>
            <p:ph type="body" idx="1"/>
          </p:nvPr>
        </p:nvSpPr>
        <p:spPr>
          <a:xfrm>
            <a:off x="1133475" y="1535112"/>
            <a:ext cx="1219200" cy="369888"/>
          </a:xfrm>
        </p:spPr>
        <p:txBody>
          <a:bodyPr/>
          <a:lstStyle/>
          <a:p>
            <a:r>
              <a:rPr lang="en-US" dirty="0"/>
              <a:t>Subject</a:t>
            </a:r>
          </a:p>
        </p:txBody>
      </p:sp>
      <p:sp>
        <p:nvSpPr>
          <p:cNvPr id="4" name="Content Placeholder 3">
            <a:extLst>
              <a:ext uri="{FF2B5EF4-FFF2-40B4-BE49-F238E27FC236}">
                <a16:creationId xmlns:a16="http://schemas.microsoft.com/office/drawing/2014/main" id="{D3A3B2DF-1895-4E9C-B456-E7B138E04DFE}"/>
              </a:ext>
            </a:extLst>
          </p:cNvPr>
          <p:cNvSpPr>
            <a:spLocks noGrp="1"/>
          </p:cNvSpPr>
          <p:nvPr>
            <p:ph sz="half" idx="2"/>
          </p:nvPr>
        </p:nvSpPr>
        <p:spPr>
          <a:xfrm>
            <a:off x="457200" y="2174875"/>
            <a:ext cx="2971800" cy="3951288"/>
          </a:xfrm>
        </p:spPr>
        <p:txBody>
          <a:bodyPr>
            <a:normAutofit/>
          </a:bodyPr>
          <a:lstStyle/>
          <a:p>
            <a:pPr marL="0" indent="0">
              <a:buNone/>
            </a:pPr>
            <a:r>
              <a:rPr lang="en-US" sz="2000" dirty="0"/>
              <a:t>OnCore</a:t>
            </a:r>
          </a:p>
          <a:p>
            <a:pPr marL="0" indent="0">
              <a:buNone/>
            </a:pPr>
            <a:endParaRPr lang="en-US" sz="2000" dirty="0"/>
          </a:p>
          <a:p>
            <a:pPr marL="0" indent="0">
              <a:buNone/>
            </a:pPr>
            <a:r>
              <a:rPr lang="en-US" sz="2000" dirty="0"/>
              <a:t>General IS Research Support</a:t>
            </a:r>
          </a:p>
          <a:p>
            <a:pPr marL="0" indent="0">
              <a:buNone/>
            </a:pPr>
            <a:endParaRPr lang="en-US" sz="2000" dirty="0"/>
          </a:p>
          <a:p>
            <a:pPr marL="0" indent="0">
              <a:buNone/>
            </a:pPr>
            <a:r>
              <a:rPr lang="en-US" sz="2000" dirty="0"/>
              <a:t>Recruitment/Feasibility Inquires</a:t>
            </a:r>
          </a:p>
          <a:p>
            <a:pPr marL="0" indent="0">
              <a:buNone/>
            </a:pPr>
            <a:endParaRPr lang="en-US" sz="2000" dirty="0"/>
          </a:p>
          <a:p>
            <a:pPr marL="0" indent="0">
              <a:buNone/>
            </a:pPr>
            <a:r>
              <a:rPr lang="en-US" sz="2000" dirty="0"/>
              <a:t>Training Resources</a:t>
            </a:r>
          </a:p>
          <a:p>
            <a:pPr marL="0" indent="0">
              <a:buNone/>
            </a:pPr>
            <a:endParaRPr lang="en-US" dirty="0"/>
          </a:p>
        </p:txBody>
      </p:sp>
      <p:sp>
        <p:nvSpPr>
          <p:cNvPr id="5" name="Text Placeholder 4">
            <a:extLst>
              <a:ext uri="{FF2B5EF4-FFF2-40B4-BE49-F238E27FC236}">
                <a16:creationId xmlns:a16="http://schemas.microsoft.com/office/drawing/2014/main" id="{7D4764B2-E652-453C-A01B-6574252C3CD8}"/>
              </a:ext>
            </a:extLst>
          </p:cNvPr>
          <p:cNvSpPr>
            <a:spLocks noGrp="1"/>
          </p:cNvSpPr>
          <p:nvPr>
            <p:ph type="body" sz="quarter" idx="3"/>
          </p:nvPr>
        </p:nvSpPr>
        <p:spPr>
          <a:xfrm>
            <a:off x="4876800" y="1535112"/>
            <a:ext cx="2441575" cy="369888"/>
          </a:xfrm>
        </p:spPr>
        <p:txBody>
          <a:bodyPr/>
          <a:lstStyle/>
          <a:p>
            <a:r>
              <a:rPr lang="en-US" dirty="0"/>
              <a:t>Primary Contact</a:t>
            </a:r>
          </a:p>
        </p:txBody>
      </p:sp>
      <p:sp>
        <p:nvSpPr>
          <p:cNvPr id="6" name="Content Placeholder 5">
            <a:extLst>
              <a:ext uri="{FF2B5EF4-FFF2-40B4-BE49-F238E27FC236}">
                <a16:creationId xmlns:a16="http://schemas.microsoft.com/office/drawing/2014/main" id="{CC1E3DBA-0C52-4F93-B616-3306BF4A0485}"/>
              </a:ext>
            </a:extLst>
          </p:cNvPr>
          <p:cNvSpPr>
            <a:spLocks noGrp="1"/>
          </p:cNvSpPr>
          <p:nvPr>
            <p:ph sz="quarter" idx="4"/>
          </p:nvPr>
        </p:nvSpPr>
        <p:spPr>
          <a:xfrm>
            <a:off x="4105275" y="2174874"/>
            <a:ext cx="4779962" cy="4149726"/>
          </a:xfrm>
        </p:spPr>
        <p:txBody>
          <a:bodyPr/>
          <a:lstStyle/>
          <a:p>
            <a:pPr marL="0" indent="0">
              <a:buNone/>
            </a:pPr>
            <a:r>
              <a:rPr lang="en-US" sz="1800" dirty="0">
                <a:hlinkClick r:id="rId2"/>
              </a:rPr>
              <a:t>oncore@iupui.edu</a:t>
            </a:r>
            <a:r>
              <a:rPr lang="en-US" sz="1800" dirty="0"/>
              <a:t>   317.278.2600</a:t>
            </a:r>
          </a:p>
          <a:p>
            <a:pPr marL="0" indent="0">
              <a:buNone/>
            </a:pPr>
            <a:endParaRPr lang="en-US" sz="1800" dirty="0"/>
          </a:p>
          <a:p>
            <a:pPr marL="0" indent="0">
              <a:buNone/>
            </a:pPr>
            <a:r>
              <a:rPr lang="en-US" sz="1800" dirty="0">
                <a:hlinkClick r:id="rId3"/>
              </a:rPr>
              <a:t>ISclinicalresearchsupport@iuhealth.org</a:t>
            </a:r>
            <a:r>
              <a:rPr lang="en-US" sz="1800" dirty="0"/>
              <a:t> </a:t>
            </a:r>
            <a:endParaRPr lang="en-US"/>
          </a:p>
          <a:p>
            <a:pPr marL="0" indent="0">
              <a:buNone/>
            </a:pPr>
            <a:endParaRPr lang="en-US" sz="1800" dirty="0"/>
          </a:p>
          <a:p>
            <a:pPr marL="0" indent="0">
              <a:buNone/>
            </a:pPr>
            <a:endParaRPr lang="en-US" sz="1800" dirty="0"/>
          </a:p>
          <a:p>
            <a:pPr marL="0" indent="0">
              <a:buNone/>
            </a:pPr>
            <a:r>
              <a:rPr lang="en-US" sz="1800" dirty="0">
                <a:hlinkClick r:id="rId4"/>
              </a:rPr>
              <a:t>clinicalresearchsystems@iuhealth.org</a:t>
            </a:r>
            <a:r>
              <a:rPr lang="en-US" sz="1800" dirty="0"/>
              <a:t> </a:t>
            </a:r>
          </a:p>
          <a:p>
            <a:pPr marL="0" indent="0">
              <a:buNone/>
            </a:pPr>
            <a:endParaRPr lang="en-US" sz="1800" dirty="0"/>
          </a:p>
          <a:p>
            <a:pPr marL="0" indent="0">
              <a:buNone/>
            </a:pPr>
            <a:endParaRPr lang="en-US" sz="1800" dirty="0"/>
          </a:p>
          <a:p>
            <a:pPr marL="0" indent="0">
              <a:buNone/>
            </a:pPr>
            <a:r>
              <a:rPr lang="en-US" sz="1800" dirty="0"/>
              <a:t>Office of Clinical Research</a:t>
            </a:r>
          </a:p>
          <a:p>
            <a:pPr marL="0" indent="0">
              <a:buNone/>
            </a:pPr>
            <a:r>
              <a:rPr lang="en-US" sz="1800" dirty="0"/>
              <a:t>website </a:t>
            </a:r>
            <a:r>
              <a:rPr lang="en-US" sz="1800" dirty="0">
                <a:hlinkClick r:id="rId5"/>
              </a:rPr>
              <a:t>https://ocr.iu.edu</a:t>
            </a:r>
            <a:endParaRPr lang="en-US" sz="1800" dirty="0"/>
          </a:p>
          <a:p>
            <a:pPr marL="0" indent="0">
              <a:buNone/>
            </a:pPr>
            <a:endParaRPr lang="en-US" sz="1800" dirty="0"/>
          </a:p>
        </p:txBody>
      </p:sp>
      <p:sp>
        <p:nvSpPr>
          <p:cNvPr id="7" name="Date Placeholder 6">
            <a:extLst>
              <a:ext uri="{FF2B5EF4-FFF2-40B4-BE49-F238E27FC236}">
                <a16:creationId xmlns:a16="http://schemas.microsoft.com/office/drawing/2014/main" id="{451F464B-8EAB-4DB5-9224-4F347FCE8C2B}"/>
              </a:ext>
            </a:extLst>
          </p:cNvPr>
          <p:cNvSpPr>
            <a:spLocks noGrp="1"/>
          </p:cNvSpPr>
          <p:nvPr>
            <p:ph type="dt" sz="half" idx="10"/>
          </p:nvPr>
        </p:nvSpPr>
        <p:spPr/>
        <p:txBody>
          <a:bodyPr/>
          <a:lstStyle/>
          <a:p>
            <a:pPr>
              <a:defRPr/>
            </a:pPr>
            <a:fld id="{79894BC1-D723-44F3-A3BB-4B348FB23A83}" type="datetime1">
              <a:rPr lang="en-US" altLang="en-US" smtClean="0"/>
              <a:pPr>
                <a:defRPr/>
              </a:pPr>
              <a:t>7/11/2024</a:t>
            </a:fld>
            <a:endParaRPr lang="en-US" altLang="en-US" dirty="0"/>
          </a:p>
        </p:txBody>
      </p:sp>
      <p:sp>
        <p:nvSpPr>
          <p:cNvPr id="8" name="Slide Number Placeholder 7">
            <a:extLst>
              <a:ext uri="{FF2B5EF4-FFF2-40B4-BE49-F238E27FC236}">
                <a16:creationId xmlns:a16="http://schemas.microsoft.com/office/drawing/2014/main" id="{3022DEED-B96C-475C-8D10-E72C53FB5C36}"/>
              </a:ext>
            </a:extLst>
          </p:cNvPr>
          <p:cNvSpPr>
            <a:spLocks noGrp="1"/>
          </p:cNvSpPr>
          <p:nvPr>
            <p:ph type="sldNum" sz="quarter" idx="11"/>
          </p:nvPr>
        </p:nvSpPr>
        <p:spPr/>
        <p:txBody>
          <a:bodyPr/>
          <a:lstStyle/>
          <a:p>
            <a:pPr>
              <a:defRPr/>
            </a:pPr>
            <a:fld id="{1DE00F07-1BD2-4306-939E-90677A5DAF39}" type="slidenum">
              <a:rPr lang="en-US" altLang="en-US" smtClean="0"/>
              <a:pPr>
                <a:defRPr/>
              </a:pPr>
              <a:t>37</a:t>
            </a:fld>
            <a:endParaRPr lang="en-US" altLang="en-US" dirty="0"/>
          </a:p>
        </p:txBody>
      </p:sp>
    </p:spTree>
    <p:extLst>
      <p:ext uri="{BB962C8B-B14F-4D97-AF65-F5344CB8AC3E}">
        <p14:creationId xmlns:p14="http://schemas.microsoft.com/office/powerpoint/2010/main" val="74560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90513" y="304800"/>
            <a:ext cx="7777162" cy="850900"/>
          </a:xfrm>
        </p:spPr>
        <p:txBody>
          <a:bodyPr wrap="square" anchor="b">
            <a:normAutofit/>
          </a:bodyPr>
          <a:lstStyle/>
          <a:p>
            <a:pPr eaLnBrk="1" hangingPunct="1"/>
            <a:r>
              <a:rPr lang="en-US" altLang="en-US" dirty="0">
                <a:latin typeface="+mn-lt"/>
              </a:rPr>
              <a:t>IU Health System</a:t>
            </a:r>
          </a:p>
        </p:txBody>
      </p:sp>
      <p:sp>
        <p:nvSpPr>
          <p:cNvPr id="6147" name="Content Placeholder 2"/>
          <p:cNvSpPr>
            <a:spLocks noGrp="1"/>
          </p:cNvSpPr>
          <p:nvPr>
            <p:ph sz="half" idx="1"/>
          </p:nvPr>
        </p:nvSpPr>
        <p:spPr>
          <a:xfrm>
            <a:off x="314324" y="1457325"/>
            <a:ext cx="8296275" cy="4791075"/>
          </a:xfrm>
        </p:spPr>
        <p:txBody>
          <a:bodyPr wrap="square" anchor="t">
            <a:normAutofit/>
          </a:bodyPr>
          <a:lstStyle/>
          <a:p>
            <a:pPr marL="0" indent="0">
              <a:buNone/>
            </a:pPr>
            <a:r>
              <a:rPr lang="en-US" sz="1500" b="0" i="0" u="none" strike="noStrike" baseline="0" dirty="0"/>
              <a:t>IU Health Mission:  </a:t>
            </a:r>
          </a:p>
          <a:p>
            <a:pPr marL="0" indent="0">
              <a:buNone/>
            </a:pPr>
            <a:r>
              <a:rPr lang="en-US" sz="1500" b="0" i="0" u="none" strike="noStrike" baseline="0" dirty="0"/>
              <a:t>To improve the health of our patients and community through innovation and excellence in care, education, research and service.</a:t>
            </a:r>
          </a:p>
          <a:p>
            <a:endParaRPr lang="en-US" altLang="en-US" sz="1500" dirty="0"/>
          </a:p>
          <a:p>
            <a:r>
              <a:rPr lang="en-US" altLang="en-US" sz="1500" dirty="0"/>
              <a:t>16 Hospitals statewide</a:t>
            </a:r>
          </a:p>
          <a:p>
            <a:r>
              <a:rPr lang="en-US" altLang="en-US" sz="1500" dirty="0"/>
              <a:t>More than 38,000 team members statewide</a:t>
            </a:r>
          </a:p>
          <a:p>
            <a:r>
              <a:rPr lang="en-US" altLang="en-US" sz="1500" dirty="0"/>
              <a:t>2,717 staffed beds</a:t>
            </a:r>
          </a:p>
          <a:p>
            <a:r>
              <a:rPr lang="en-US" altLang="en-US" sz="1500" dirty="0"/>
              <a:t>111,689 Admissions</a:t>
            </a:r>
          </a:p>
          <a:p>
            <a:r>
              <a:rPr lang="en-US" altLang="en-US" sz="1500" dirty="0"/>
              <a:t>1.2 million individual served</a:t>
            </a:r>
          </a:p>
          <a:p>
            <a:r>
              <a:rPr lang="en-US" altLang="en-US" sz="1500" dirty="0"/>
              <a:t>Over $460m in research funding</a:t>
            </a:r>
          </a:p>
          <a:p>
            <a:r>
              <a:rPr lang="en-US" altLang="en-US" sz="1500" dirty="0"/>
              <a:t>More than 1300 active research studies</a:t>
            </a:r>
          </a:p>
        </p:txBody>
      </p:sp>
      <p:sp>
        <p:nvSpPr>
          <p:cNvPr id="72" name="Date Placeholder 4">
            <a:extLst>
              <a:ext uri="{FF2B5EF4-FFF2-40B4-BE49-F238E27FC236}">
                <a16:creationId xmlns:a16="http://schemas.microsoft.com/office/drawing/2014/main" id="{CB1CEC5A-6A02-4B69-B066-224F146F7261}"/>
              </a:ext>
            </a:extLst>
          </p:cNvPr>
          <p:cNvSpPr>
            <a:spLocks noGrp="1"/>
          </p:cNvSpPr>
          <p:nvPr>
            <p:ph type="dt" sz="half" idx="10"/>
          </p:nvPr>
        </p:nvSpPr>
        <p:spPr>
          <a:xfrm>
            <a:off x="219075" y="6715125"/>
            <a:ext cx="2133600" cy="133350"/>
          </a:xfrm>
        </p:spPr>
        <p:txBody>
          <a:bodyPr/>
          <a:lstStyle/>
          <a:p>
            <a:pPr>
              <a:spcAft>
                <a:spcPts val="600"/>
              </a:spcAft>
              <a:defRPr/>
            </a:pPr>
            <a:fld id="{79894BC1-D723-44F3-A3BB-4B348FB23A83}" type="datetime1">
              <a:rPr lang="en-US" altLang="en-US"/>
              <a:pPr>
                <a:spcAft>
                  <a:spcPts val="600"/>
                </a:spcAft>
                <a:defRPr/>
              </a:pPr>
              <a:t>7/11/2024</a:t>
            </a:fld>
            <a:endParaRPr lang="en-US" altLang="en-US"/>
          </a:p>
        </p:txBody>
      </p:sp>
      <p:sp>
        <p:nvSpPr>
          <p:cNvPr id="74" name="Slide Number Placeholder 5">
            <a:extLst>
              <a:ext uri="{FF2B5EF4-FFF2-40B4-BE49-F238E27FC236}">
                <a16:creationId xmlns:a16="http://schemas.microsoft.com/office/drawing/2014/main" id="{94B16F12-2F84-4413-9D14-B5ECCB97FB54}"/>
              </a:ext>
            </a:extLst>
          </p:cNvPr>
          <p:cNvSpPr>
            <a:spLocks noGrp="1"/>
          </p:cNvSpPr>
          <p:nvPr>
            <p:ph type="sldNum" sz="quarter" idx="11"/>
          </p:nvPr>
        </p:nvSpPr>
        <p:spPr>
          <a:xfrm>
            <a:off x="6751638" y="6715125"/>
            <a:ext cx="2133600" cy="133350"/>
          </a:xfrm>
        </p:spPr>
        <p:txBody>
          <a:bodyPr/>
          <a:lstStyle/>
          <a:p>
            <a:pPr>
              <a:spcAft>
                <a:spcPts val="600"/>
              </a:spcAft>
              <a:defRPr/>
            </a:pPr>
            <a:fld id="{A5CDEA08-48E8-4A98-84E4-85D464E1831C}" type="slidenum">
              <a:rPr lang="en-US" altLang="en-US"/>
              <a:pPr>
                <a:spcAft>
                  <a:spcPts val="600"/>
                </a:spcAft>
                <a:defRPr/>
              </a:pPr>
              <a:t>4</a:t>
            </a:fld>
            <a:endParaRPr lang="en-US" altLang="en-US"/>
          </a:p>
        </p:txBody>
      </p:sp>
    </p:spTree>
    <p:extLst>
      <p:ext uri="{BB962C8B-B14F-4D97-AF65-F5344CB8AC3E}">
        <p14:creationId xmlns:p14="http://schemas.microsoft.com/office/powerpoint/2010/main" val="1601970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792162"/>
          </a:xfrm>
        </p:spPr>
        <p:txBody>
          <a:bodyPr/>
          <a:lstStyle/>
          <a:p>
            <a:pPr eaLnBrk="1" hangingPunct="1"/>
            <a:r>
              <a:rPr lang="en-US" altLang="en-US" dirty="0">
                <a:latin typeface="+mn-lt"/>
              </a:rPr>
              <a:t>Strategic Research Partners</a:t>
            </a:r>
          </a:p>
        </p:txBody>
      </p:sp>
      <p:sp>
        <p:nvSpPr>
          <p:cNvPr id="6147" name="Content Placeholder 2"/>
          <p:cNvSpPr>
            <a:spLocks noGrp="1"/>
          </p:cNvSpPr>
          <p:nvPr>
            <p:ph idx="1"/>
          </p:nvPr>
        </p:nvSpPr>
        <p:spPr>
          <a:xfrm>
            <a:off x="314325" y="1457325"/>
            <a:ext cx="8229600" cy="5019675"/>
          </a:xfrm>
        </p:spPr>
        <p:txBody>
          <a:bodyPr>
            <a:normAutofit/>
          </a:bodyPr>
          <a:lstStyle/>
          <a:p>
            <a:pPr marL="0" indent="0">
              <a:buNone/>
            </a:pPr>
            <a:r>
              <a:rPr lang="en-US" sz="1800" b="0" i="0" u="none" strike="noStrike" baseline="0" dirty="0">
                <a:solidFill>
                  <a:srgbClr val="000000"/>
                </a:solidFill>
                <a:latin typeface="Franklin Gothic Book" panose="020B0503020102020204" pitchFamily="34" charset="0"/>
              </a:rPr>
              <a:t>Our partnership with Indiana University School of Medicine positions Indiana University Health as a leader in research bringing the latest breakthroughs from the bench to the bedside. Our goal is to improve patients’ lives by conducting clinical and outcomes-based research aimed at improving patient care and providing the most cutting-edge treatments available.</a:t>
            </a:r>
            <a:endParaRPr lang="en-US" altLang="en-US" dirty="0"/>
          </a:p>
        </p:txBody>
      </p:sp>
      <p:pic>
        <p:nvPicPr>
          <p:cNvPr id="3" name="Picture 2">
            <a:extLst>
              <a:ext uri="{FF2B5EF4-FFF2-40B4-BE49-F238E27FC236}">
                <a16:creationId xmlns:a16="http://schemas.microsoft.com/office/drawing/2014/main" id="{921DA358-AA8D-4A57-9DB6-51BA57A505A9}"/>
              </a:ext>
            </a:extLst>
          </p:cNvPr>
          <p:cNvPicPr>
            <a:picLocks noChangeAspect="1"/>
          </p:cNvPicPr>
          <p:nvPr/>
        </p:nvPicPr>
        <p:blipFill>
          <a:blip r:embed="rId2"/>
          <a:stretch>
            <a:fillRect/>
          </a:stretch>
        </p:blipFill>
        <p:spPr>
          <a:xfrm>
            <a:off x="348356" y="3450454"/>
            <a:ext cx="4832555" cy="927991"/>
          </a:xfrm>
          <a:prstGeom prst="rect">
            <a:avLst/>
          </a:prstGeom>
        </p:spPr>
      </p:pic>
      <p:pic>
        <p:nvPicPr>
          <p:cNvPr id="5" name="Picture 4">
            <a:extLst>
              <a:ext uri="{FF2B5EF4-FFF2-40B4-BE49-F238E27FC236}">
                <a16:creationId xmlns:a16="http://schemas.microsoft.com/office/drawing/2014/main" id="{9C70BA99-5A2C-4071-B12A-2FEC8491C12F}"/>
              </a:ext>
            </a:extLst>
          </p:cNvPr>
          <p:cNvPicPr>
            <a:picLocks noChangeAspect="1"/>
          </p:cNvPicPr>
          <p:nvPr/>
        </p:nvPicPr>
        <p:blipFill>
          <a:blip r:embed="rId3"/>
          <a:stretch>
            <a:fillRect/>
          </a:stretch>
        </p:blipFill>
        <p:spPr>
          <a:xfrm>
            <a:off x="457200" y="5029200"/>
            <a:ext cx="4879903" cy="618828"/>
          </a:xfrm>
          <a:prstGeom prst="rect">
            <a:avLst/>
          </a:prstGeom>
        </p:spPr>
      </p:pic>
      <p:sp>
        <p:nvSpPr>
          <p:cNvPr id="9" name="TextBox 8">
            <a:extLst>
              <a:ext uri="{FF2B5EF4-FFF2-40B4-BE49-F238E27FC236}">
                <a16:creationId xmlns:a16="http://schemas.microsoft.com/office/drawing/2014/main" id="{83BAB02F-6E51-4607-B74A-590EE705ED15}"/>
              </a:ext>
            </a:extLst>
          </p:cNvPr>
          <p:cNvSpPr txBox="1"/>
          <p:nvPr/>
        </p:nvSpPr>
        <p:spPr>
          <a:xfrm>
            <a:off x="5443728" y="4876222"/>
            <a:ext cx="2902022" cy="646331"/>
          </a:xfrm>
          <a:prstGeom prst="rect">
            <a:avLst/>
          </a:prstGeom>
          <a:noFill/>
        </p:spPr>
        <p:txBody>
          <a:bodyPr wrap="square">
            <a:spAutoFit/>
          </a:bodyPr>
          <a:lstStyle/>
          <a:p>
            <a:r>
              <a:rPr lang="en-US" sz="1800" b="0" i="0" u="none" strike="noStrike" baseline="0" dirty="0">
                <a:solidFill>
                  <a:srgbClr val="000000"/>
                </a:solidFill>
                <a:latin typeface="Franklin Gothic Book" panose="020B0503020102020204" pitchFamily="34" charset="0"/>
              </a:rPr>
              <a:t>Clinical Trial Management </a:t>
            </a:r>
            <a:r>
              <a:rPr lang="en-US" sz="1800" i="0" u="none" strike="noStrike" baseline="0" dirty="0">
                <a:solidFill>
                  <a:srgbClr val="000000"/>
                </a:solidFill>
                <a:latin typeface="Franklin Gothic Book" panose="020B0503020102020204" pitchFamily="34" charset="0"/>
              </a:rPr>
              <a:t>System- </a:t>
            </a:r>
            <a:r>
              <a:rPr lang="en-US" sz="1800" b="1" i="1" u="none" strike="noStrike" baseline="0" dirty="0">
                <a:solidFill>
                  <a:srgbClr val="000000"/>
                </a:solidFill>
                <a:latin typeface="Franklin Gothic Book" panose="020B0503020102020204" pitchFamily="34" charset="0"/>
              </a:rPr>
              <a:t>OnCore</a:t>
            </a:r>
            <a:endParaRPr lang="en-US" b="1" dirty="0"/>
          </a:p>
        </p:txBody>
      </p:sp>
      <p:sp>
        <p:nvSpPr>
          <p:cNvPr id="11" name="TextBox 10">
            <a:extLst>
              <a:ext uri="{FF2B5EF4-FFF2-40B4-BE49-F238E27FC236}">
                <a16:creationId xmlns:a16="http://schemas.microsoft.com/office/drawing/2014/main" id="{358F998A-609E-4432-A26B-5FB28AFF651A}"/>
              </a:ext>
            </a:extLst>
          </p:cNvPr>
          <p:cNvSpPr txBox="1"/>
          <p:nvPr/>
        </p:nvSpPr>
        <p:spPr>
          <a:xfrm>
            <a:off x="5398090" y="3839366"/>
            <a:ext cx="2902022" cy="646331"/>
          </a:xfrm>
          <a:prstGeom prst="rect">
            <a:avLst/>
          </a:prstGeom>
          <a:noFill/>
        </p:spPr>
        <p:txBody>
          <a:bodyPr wrap="square">
            <a:spAutoFit/>
          </a:bodyPr>
          <a:lstStyle/>
          <a:p>
            <a:r>
              <a:rPr lang="en-US" sz="1800" b="0" i="0" u="none" strike="noStrike" baseline="0" dirty="0">
                <a:solidFill>
                  <a:srgbClr val="000000"/>
                </a:solidFill>
                <a:latin typeface="Franklin Gothic Book" panose="020B0503020102020204" pitchFamily="34" charset="0"/>
              </a:rPr>
              <a:t>Electronic Medical Record- </a:t>
            </a:r>
          </a:p>
          <a:p>
            <a:r>
              <a:rPr lang="en-US" sz="1800" b="1" i="1" u="none" strike="noStrike" baseline="0" dirty="0">
                <a:solidFill>
                  <a:srgbClr val="000000"/>
                </a:solidFill>
                <a:latin typeface="Franklin Gothic Book" panose="020B0503020102020204" pitchFamily="34" charset="0"/>
              </a:rPr>
              <a:t>Oracle Cerner</a:t>
            </a:r>
            <a:endParaRPr lang="en-US" b="1" dirty="0"/>
          </a:p>
        </p:txBody>
      </p:sp>
    </p:spTree>
    <p:extLst>
      <p:ext uri="{BB962C8B-B14F-4D97-AF65-F5344CB8AC3E}">
        <p14:creationId xmlns:p14="http://schemas.microsoft.com/office/powerpoint/2010/main" val="2415187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3200"/>
            <a:ext cx="7772400" cy="2819400"/>
          </a:xfrm>
        </p:spPr>
        <p:txBody>
          <a:bodyPr/>
          <a:lstStyle/>
          <a:p>
            <a:pPr algn="ctr"/>
            <a:r>
              <a:rPr lang="en-US" altLang="en-US" b="0" dirty="0">
                <a:latin typeface="+mn-lt"/>
              </a:rPr>
              <a:t>Key Research systems:</a:t>
            </a:r>
            <a:br>
              <a:rPr lang="en-US" altLang="en-US" b="0" dirty="0">
                <a:latin typeface="+mn-lt"/>
              </a:rPr>
            </a:br>
            <a:br>
              <a:rPr lang="en-US" altLang="en-US" b="0" dirty="0">
                <a:latin typeface="+mn-lt"/>
              </a:rPr>
            </a:br>
            <a:r>
              <a:rPr lang="en-US" altLang="en-US" sz="2800" b="0" dirty="0">
                <a:solidFill>
                  <a:schemeClr val="tx1"/>
                </a:solidFill>
                <a:latin typeface="+mn-lt"/>
              </a:rPr>
              <a:t>OnCore, PowerTrials, and Powerchart</a:t>
            </a:r>
            <a:br>
              <a:rPr lang="en-US" dirty="0"/>
            </a:br>
            <a:br>
              <a:rPr lang="en-US" altLang="en-US" b="0" dirty="0">
                <a:latin typeface="+mn-lt"/>
              </a:rPr>
            </a:br>
            <a:endParaRPr lang="en-US" altLang="en-US" b="0" dirty="0">
              <a:latin typeface="+mn-lt"/>
            </a:endParaRPr>
          </a:p>
        </p:txBody>
      </p:sp>
    </p:spTree>
    <p:extLst>
      <p:ext uri="{BB962C8B-B14F-4D97-AF65-F5344CB8AC3E}">
        <p14:creationId xmlns:p14="http://schemas.microsoft.com/office/powerpoint/2010/main" val="4053881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D9FAB-CD0A-47A3-B2EF-04241E0D9153}"/>
              </a:ext>
            </a:extLst>
          </p:cNvPr>
          <p:cNvSpPr>
            <a:spLocks noGrp="1"/>
          </p:cNvSpPr>
          <p:nvPr>
            <p:ph type="title"/>
          </p:nvPr>
        </p:nvSpPr>
        <p:spPr>
          <a:xfrm>
            <a:off x="244968" y="319411"/>
            <a:ext cx="7862887" cy="698500"/>
          </a:xfrm>
        </p:spPr>
        <p:txBody>
          <a:bodyPr/>
          <a:lstStyle/>
          <a:p>
            <a:r>
              <a:rPr lang="en-US" sz="3200" dirty="0">
                <a:latin typeface="+mn-lt"/>
              </a:rPr>
              <a:t>OnCore® Enterprise Research</a:t>
            </a:r>
          </a:p>
        </p:txBody>
      </p:sp>
      <p:sp>
        <p:nvSpPr>
          <p:cNvPr id="3" name="Content Placeholder 2">
            <a:extLst>
              <a:ext uri="{FF2B5EF4-FFF2-40B4-BE49-F238E27FC236}">
                <a16:creationId xmlns:a16="http://schemas.microsoft.com/office/drawing/2014/main" id="{8CB4B92E-6A51-4542-BF8A-219672492378}"/>
              </a:ext>
            </a:extLst>
          </p:cNvPr>
          <p:cNvSpPr>
            <a:spLocks noGrp="1"/>
          </p:cNvSpPr>
          <p:nvPr>
            <p:ph idx="1"/>
          </p:nvPr>
        </p:nvSpPr>
        <p:spPr>
          <a:xfrm>
            <a:off x="314325" y="1457325"/>
            <a:ext cx="8229600" cy="4943475"/>
          </a:xfrm>
        </p:spPr>
        <p:txBody>
          <a:bodyPr>
            <a:normAutofit/>
          </a:bodyPr>
          <a:lstStyle/>
          <a:p>
            <a:pPr marL="0" indent="0">
              <a:buNone/>
            </a:pPr>
            <a:r>
              <a:rPr lang="en-US" sz="2000" dirty="0"/>
              <a:t>A comprehensive clinical research management system (CRMS) developed by Advarra (formerly Forte) Research Systems, Inc., OnCore ® Enterprise Research supports operations at academic medical centers, cancer centers, and health care systems.</a:t>
            </a:r>
          </a:p>
          <a:p>
            <a:r>
              <a:rPr lang="en-US" sz="2000" dirty="0"/>
              <a:t>Contracted by Indiana University School of Medicine</a:t>
            </a:r>
          </a:p>
          <a:p>
            <a:pPr lvl="1"/>
            <a:r>
              <a:rPr lang="en-US" sz="2000" dirty="0"/>
              <a:t>Source of truth for protocol and study subject information.</a:t>
            </a:r>
          </a:p>
          <a:p>
            <a:pPr lvl="1"/>
            <a:r>
              <a:rPr lang="en-US" sz="2000" dirty="0"/>
              <a:t>Support Team: </a:t>
            </a:r>
            <a:r>
              <a:rPr lang="en-US" sz="2000" dirty="0" err="1"/>
              <a:t>oncore</a:t>
            </a:r>
            <a:r>
              <a:rPr lang="en-US" sz="2000" dirty="0"/>
              <a:t> @iupui.edu or 317.278.2600</a:t>
            </a:r>
          </a:p>
          <a:p>
            <a:r>
              <a:rPr lang="en-US" sz="2000" dirty="0"/>
              <a:t>Goals:</a:t>
            </a:r>
          </a:p>
          <a:p>
            <a:pPr lvl="1"/>
            <a:r>
              <a:rPr lang="en-US" sz="1800" dirty="0"/>
              <a:t>Increase Efficiency and Communication</a:t>
            </a:r>
          </a:p>
          <a:p>
            <a:pPr lvl="1"/>
            <a:r>
              <a:rPr lang="en-US" sz="1800" dirty="0"/>
              <a:t>Increase Regulatory Compliance</a:t>
            </a:r>
          </a:p>
          <a:p>
            <a:pPr lvl="1"/>
            <a:r>
              <a:rPr lang="en-US" sz="1800" dirty="0"/>
              <a:t>Manage Financials</a:t>
            </a:r>
          </a:p>
          <a:p>
            <a:pPr lvl="1"/>
            <a:r>
              <a:rPr lang="en-US" sz="1800" dirty="0"/>
              <a:t>Provide multi level reporting and research portfolio review</a:t>
            </a:r>
          </a:p>
          <a:p>
            <a:pPr lvl="1"/>
            <a:r>
              <a:rPr lang="en-US" sz="1800" dirty="0"/>
              <a:t>Manage multicenter studies</a:t>
            </a:r>
          </a:p>
          <a:p>
            <a:pPr lvl="1"/>
            <a:r>
              <a:rPr lang="en-US" sz="1800" dirty="0"/>
              <a:t>Provide secure method for data management</a:t>
            </a:r>
          </a:p>
        </p:txBody>
      </p:sp>
      <p:sp>
        <p:nvSpPr>
          <p:cNvPr id="4" name="Date Placeholder 3">
            <a:extLst>
              <a:ext uri="{FF2B5EF4-FFF2-40B4-BE49-F238E27FC236}">
                <a16:creationId xmlns:a16="http://schemas.microsoft.com/office/drawing/2014/main" id="{69007EE8-CD83-408C-9637-9457F372662E}"/>
              </a:ext>
            </a:extLst>
          </p:cNvPr>
          <p:cNvSpPr>
            <a:spLocks noGrp="1"/>
          </p:cNvSpPr>
          <p:nvPr>
            <p:ph type="dt" sz="half" idx="10"/>
          </p:nvPr>
        </p:nvSpPr>
        <p:spPr/>
        <p:txBody>
          <a:bodyPr/>
          <a:lstStyle/>
          <a:p>
            <a:pPr>
              <a:defRPr/>
            </a:pPr>
            <a:fld id="{79894BC1-D723-44F3-A3BB-4B348FB23A83}" type="datetime1">
              <a:rPr lang="en-US" altLang="en-US" smtClean="0"/>
              <a:pPr>
                <a:defRPr/>
              </a:pPr>
              <a:t>7/11/2024</a:t>
            </a:fld>
            <a:endParaRPr lang="en-US" altLang="en-US" dirty="0"/>
          </a:p>
        </p:txBody>
      </p:sp>
      <p:sp>
        <p:nvSpPr>
          <p:cNvPr id="5" name="Slide Number Placeholder 4">
            <a:extLst>
              <a:ext uri="{FF2B5EF4-FFF2-40B4-BE49-F238E27FC236}">
                <a16:creationId xmlns:a16="http://schemas.microsoft.com/office/drawing/2014/main" id="{1A05399A-F4BE-4A0F-89CD-C74A7AAD84C7}"/>
              </a:ext>
            </a:extLst>
          </p:cNvPr>
          <p:cNvSpPr>
            <a:spLocks noGrp="1"/>
          </p:cNvSpPr>
          <p:nvPr>
            <p:ph type="sldNum" sz="quarter" idx="11"/>
          </p:nvPr>
        </p:nvSpPr>
        <p:spPr/>
        <p:txBody>
          <a:bodyPr/>
          <a:lstStyle/>
          <a:p>
            <a:pPr>
              <a:defRPr/>
            </a:pPr>
            <a:fld id="{E6FFF617-D7B2-4478-BADC-70F7984F0922}" type="slidenum">
              <a:rPr lang="en-US" altLang="en-US" smtClean="0"/>
              <a:pPr>
                <a:defRPr/>
              </a:pPr>
              <a:t>7</a:t>
            </a:fld>
            <a:endParaRPr lang="en-US" altLang="en-US" dirty="0"/>
          </a:p>
        </p:txBody>
      </p:sp>
    </p:spTree>
    <p:custDataLst>
      <p:tags r:id="rId1"/>
    </p:custDataLst>
    <p:extLst>
      <p:ext uri="{BB962C8B-B14F-4D97-AF65-F5344CB8AC3E}">
        <p14:creationId xmlns:p14="http://schemas.microsoft.com/office/powerpoint/2010/main" val="43159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D9FAB-CD0A-47A3-B2EF-04241E0D9153}"/>
              </a:ext>
            </a:extLst>
          </p:cNvPr>
          <p:cNvSpPr>
            <a:spLocks noGrp="1"/>
          </p:cNvSpPr>
          <p:nvPr>
            <p:ph type="title"/>
          </p:nvPr>
        </p:nvSpPr>
        <p:spPr>
          <a:xfrm>
            <a:off x="253846" y="241300"/>
            <a:ext cx="7862887" cy="698500"/>
          </a:xfrm>
        </p:spPr>
        <p:txBody>
          <a:bodyPr/>
          <a:lstStyle/>
          <a:p>
            <a:r>
              <a:rPr lang="en-US" sz="3200" dirty="0">
                <a:latin typeface="+mn-lt"/>
              </a:rPr>
              <a:t>Cerner PowerTrials™ Overview</a:t>
            </a:r>
          </a:p>
        </p:txBody>
      </p:sp>
      <p:sp>
        <p:nvSpPr>
          <p:cNvPr id="3" name="Content Placeholder 2">
            <a:extLst>
              <a:ext uri="{FF2B5EF4-FFF2-40B4-BE49-F238E27FC236}">
                <a16:creationId xmlns:a16="http://schemas.microsoft.com/office/drawing/2014/main" id="{8CB4B92E-6A51-4542-BF8A-219672492378}"/>
              </a:ext>
            </a:extLst>
          </p:cNvPr>
          <p:cNvSpPr>
            <a:spLocks noGrp="1"/>
          </p:cNvSpPr>
          <p:nvPr>
            <p:ph idx="1"/>
          </p:nvPr>
        </p:nvSpPr>
        <p:spPr>
          <a:xfrm>
            <a:off x="314325" y="1457325"/>
            <a:ext cx="8229600" cy="4943475"/>
          </a:xfrm>
        </p:spPr>
        <p:txBody>
          <a:bodyPr>
            <a:normAutofit fontScale="77500" lnSpcReduction="20000"/>
          </a:bodyPr>
          <a:lstStyle/>
          <a:p>
            <a:pPr marL="0" indent="0">
              <a:buNone/>
            </a:pPr>
            <a:endParaRPr lang="en-US" sz="2000" dirty="0"/>
          </a:p>
          <a:p>
            <a:r>
              <a:rPr lang="en-US" sz="3600" dirty="0"/>
              <a:t>Component of Cerner’s Research Solution; only component IU Health is currently utilizing</a:t>
            </a:r>
          </a:p>
          <a:p>
            <a:r>
              <a:rPr lang="en-US" sz="3600" dirty="0"/>
              <a:t>Contracted through Indiana University Health</a:t>
            </a:r>
          </a:p>
          <a:p>
            <a:r>
              <a:rPr lang="en-US" sz="3600" dirty="0"/>
              <a:t>Cerner PowerTrials consists of two applications that receive protocol and subject information from OnCore via an interface called the RPE</a:t>
            </a:r>
          </a:p>
          <a:p>
            <a:pPr marL="0" indent="0">
              <a:buNone/>
            </a:pPr>
            <a:endParaRPr lang="en-US" sz="2000" dirty="0"/>
          </a:p>
          <a:p>
            <a:pPr marL="0" indent="0">
              <a:buNone/>
            </a:pPr>
            <a:r>
              <a:rPr lang="en-US" sz="3600" dirty="0"/>
              <a:t>Goals:</a:t>
            </a:r>
          </a:p>
          <a:p>
            <a:pPr marL="0" indent="0">
              <a:buNone/>
            </a:pPr>
            <a:endParaRPr lang="en-US" sz="2000" dirty="0"/>
          </a:p>
          <a:p>
            <a:pPr lvl="1"/>
            <a:r>
              <a:rPr lang="en-US" sz="2300" dirty="0"/>
              <a:t>Improve Patient Safety</a:t>
            </a:r>
          </a:p>
          <a:p>
            <a:pPr lvl="1"/>
            <a:r>
              <a:rPr lang="en-US" sz="2300" dirty="0"/>
              <a:t>Identification of research participants in PowerChart</a:t>
            </a:r>
          </a:p>
          <a:p>
            <a:pPr lvl="1"/>
            <a:r>
              <a:rPr lang="en-US" sz="2300" dirty="0"/>
              <a:t>Cerner Message Center notifications for subject encounters</a:t>
            </a:r>
          </a:p>
          <a:p>
            <a:pPr lvl="1"/>
            <a:r>
              <a:rPr lang="en-US" sz="2300" dirty="0"/>
              <a:t>Enhance recruitment with PowerTrials Pre Screening </a:t>
            </a:r>
          </a:p>
        </p:txBody>
      </p:sp>
      <p:sp>
        <p:nvSpPr>
          <p:cNvPr id="4" name="Date Placeholder 3">
            <a:extLst>
              <a:ext uri="{FF2B5EF4-FFF2-40B4-BE49-F238E27FC236}">
                <a16:creationId xmlns:a16="http://schemas.microsoft.com/office/drawing/2014/main" id="{69007EE8-CD83-408C-9637-9457F372662E}"/>
              </a:ext>
            </a:extLst>
          </p:cNvPr>
          <p:cNvSpPr>
            <a:spLocks noGrp="1"/>
          </p:cNvSpPr>
          <p:nvPr>
            <p:ph type="dt" sz="half" idx="10"/>
          </p:nvPr>
        </p:nvSpPr>
        <p:spPr/>
        <p:txBody>
          <a:bodyPr/>
          <a:lstStyle/>
          <a:p>
            <a:pPr>
              <a:defRPr/>
            </a:pPr>
            <a:fld id="{79894BC1-D723-44F3-A3BB-4B348FB23A83}" type="datetime1">
              <a:rPr lang="en-US" altLang="en-US" smtClean="0"/>
              <a:pPr>
                <a:defRPr/>
              </a:pPr>
              <a:t>7/11/2024</a:t>
            </a:fld>
            <a:endParaRPr lang="en-US" altLang="en-US" dirty="0"/>
          </a:p>
        </p:txBody>
      </p:sp>
      <p:sp>
        <p:nvSpPr>
          <p:cNvPr id="5" name="Slide Number Placeholder 4">
            <a:extLst>
              <a:ext uri="{FF2B5EF4-FFF2-40B4-BE49-F238E27FC236}">
                <a16:creationId xmlns:a16="http://schemas.microsoft.com/office/drawing/2014/main" id="{1A05399A-F4BE-4A0F-89CD-C74A7AAD84C7}"/>
              </a:ext>
            </a:extLst>
          </p:cNvPr>
          <p:cNvSpPr>
            <a:spLocks noGrp="1"/>
          </p:cNvSpPr>
          <p:nvPr>
            <p:ph type="sldNum" sz="quarter" idx="11"/>
          </p:nvPr>
        </p:nvSpPr>
        <p:spPr/>
        <p:txBody>
          <a:bodyPr/>
          <a:lstStyle/>
          <a:p>
            <a:pPr>
              <a:defRPr/>
            </a:pPr>
            <a:fld id="{E6FFF617-D7B2-4478-BADC-70F7984F0922}" type="slidenum">
              <a:rPr lang="en-US" altLang="en-US" smtClean="0"/>
              <a:pPr>
                <a:defRPr/>
              </a:pPr>
              <a:t>8</a:t>
            </a:fld>
            <a:endParaRPr lang="en-US" altLang="en-US" dirty="0"/>
          </a:p>
        </p:txBody>
      </p:sp>
    </p:spTree>
    <p:extLst>
      <p:ext uri="{BB962C8B-B14F-4D97-AF65-F5344CB8AC3E}">
        <p14:creationId xmlns:p14="http://schemas.microsoft.com/office/powerpoint/2010/main" val="2217046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D9FAB-CD0A-47A3-B2EF-04241E0D9153}"/>
              </a:ext>
            </a:extLst>
          </p:cNvPr>
          <p:cNvSpPr>
            <a:spLocks noGrp="1"/>
          </p:cNvSpPr>
          <p:nvPr>
            <p:ph type="title"/>
          </p:nvPr>
        </p:nvSpPr>
        <p:spPr>
          <a:xfrm>
            <a:off x="253846" y="241300"/>
            <a:ext cx="7862887" cy="698500"/>
          </a:xfrm>
        </p:spPr>
        <p:txBody>
          <a:bodyPr/>
          <a:lstStyle/>
          <a:p>
            <a:r>
              <a:rPr lang="en-US" sz="3200" dirty="0">
                <a:latin typeface="+mn-lt"/>
              </a:rPr>
              <a:t>Cerner PowerChart™ Overview</a:t>
            </a:r>
          </a:p>
        </p:txBody>
      </p:sp>
      <p:sp>
        <p:nvSpPr>
          <p:cNvPr id="3" name="Content Placeholder 2">
            <a:extLst>
              <a:ext uri="{FF2B5EF4-FFF2-40B4-BE49-F238E27FC236}">
                <a16:creationId xmlns:a16="http://schemas.microsoft.com/office/drawing/2014/main" id="{8CB4B92E-6A51-4542-BF8A-219672492378}"/>
              </a:ext>
            </a:extLst>
          </p:cNvPr>
          <p:cNvSpPr>
            <a:spLocks noGrp="1"/>
          </p:cNvSpPr>
          <p:nvPr>
            <p:ph idx="1"/>
          </p:nvPr>
        </p:nvSpPr>
        <p:spPr>
          <a:xfrm>
            <a:off x="314325" y="1457325"/>
            <a:ext cx="8229600" cy="4943475"/>
          </a:xfrm>
        </p:spPr>
        <p:txBody>
          <a:bodyPr>
            <a:normAutofit/>
          </a:bodyPr>
          <a:lstStyle/>
          <a:p>
            <a:r>
              <a:rPr lang="en-US" sz="2400" dirty="0"/>
              <a:t>Cerner PowerChart is the registration and electronic medical record (EMR) system utilized at all IU Health inpatient and outpatient health care facilities and most physician practices in the IU Health system.</a:t>
            </a:r>
          </a:p>
          <a:p>
            <a:r>
              <a:rPr lang="en-US" sz="2400" dirty="0"/>
              <a:t>Protocol and subject information in PowerChart is populated by PowerTrials</a:t>
            </a:r>
          </a:p>
          <a:p>
            <a:endParaRPr lang="en-US" sz="3600" dirty="0"/>
          </a:p>
          <a:p>
            <a:pPr marL="0" indent="0">
              <a:buNone/>
            </a:pPr>
            <a:endParaRPr lang="en-US" sz="3600" dirty="0"/>
          </a:p>
          <a:p>
            <a:pPr marL="0" indent="0">
              <a:buNone/>
            </a:pPr>
            <a:endParaRPr lang="en-US" sz="1000" dirty="0"/>
          </a:p>
          <a:p>
            <a:pPr marL="0" indent="0">
              <a:buNone/>
            </a:pPr>
            <a:endParaRPr lang="en-US" sz="2000" dirty="0"/>
          </a:p>
          <a:p>
            <a:pPr marL="0" indent="0">
              <a:buNone/>
            </a:pPr>
            <a:endParaRPr lang="en-US" sz="2000" dirty="0"/>
          </a:p>
        </p:txBody>
      </p:sp>
      <p:sp>
        <p:nvSpPr>
          <p:cNvPr id="4" name="Date Placeholder 3">
            <a:extLst>
              <a:ext uri="{FF2B5EF4-FFF2-40B4-BE49-F238E27FC236}">
                <a16:creationId xmlns:a16="http://schemas.microsoft.com/office/drawing/2014/main" id="{69007EE8-CD83-408C-9637-9457F372662E}"/>
              </a:ext>
            </a:extLst>
          </p:cNvPr>
          <p:cNvSpPr>
            <a:spLocks noGrp="1"/>
          </p:cNvSpPr>
          <p:nvPr>
            <p:ph type="dt" sz="half" idx="10"/>
          </p:nvPr>
        </p:nvSpPr>
        <p:spPr/>
        <p:txBody>
          <a:bodyPr/>
          <a:lstStyle/>
          <a:p>
            <a:pPr>
              <a:defRPr/>
            </a:pPr>
            <a:fld id="{79894BC1-D723-44F3-A3BB-4B348FB23A83}" type="datetime1">
              <a:rPr lang="en-US" altLang="en-US" smtClean="0"/>
              <a:pPr>
                <a:defRPr/>
              </a:pPr>
              <a:t>7/11/2024</a:t>
            </a:fld>
            <a:endParaRPr lang="en-US" altLang="en-US" dirty="0"/>
          </a:p>
        </p:txBody>
      </p:sp>
      <p:sp>
        <p:nvSpPr>
          <p:cNvPr id="5" name="Slide Number Placeholder 4">
            <a:extLst>
              <a:ext uri="{FF2B5EF4-FFF2-40B4-BE49-F238E27FC236}">
                <a16:creationId xmlns:a16="http://schemas.microsoft.com/office/drawing/2014/main" id="{1A05399A-F4BE-4A0F-89CD-C74A7AAD84C7}"/>
              </a:ext>
            </a:extLst>
          </p:cNvPr>
          <p:cNvSpPr>
            <a:spLocks noGrp="1"/>
          </p:cNvSpPr>
          <p:nvPr>
            <p:ph type="sldNum" sz="quarter" idx="11"/>
          </p:nvPr>
        </p:nvSpPr>
        <p:spPr/>
        <p:txBody>
          <a:bodyPr/>
          <a:lstStyle/>
          <a:p>
            <a:pPr>
              <a:defRPr/>
            </a:pPr>
            <a:fld id="{E6FFF617-D7B2-4478-BADC-70F7984F0922}" type="slidenum">
              <a:rPr lang="en-US" altLang="en-US" smtClean="0"/>
              <a:pPr>
                <a:defRPr/>
              </a:pPr>
              <a:t>9</a:t>
            </a:fld>
            <a:endParaRPr lang="en-US" altLang="en-US" dirty="0"/>
          </a:p>
        </p:txBody>
      </p:sp>
      <p:pic>
        <p:nvPicPr>
          <p:cNvPr id="9" name="Picture 8">
            <a:extLst>
              <a:ext uri="{FF2B5EF4-FFF2-40B4-BE49-F238E27FC236}">
                <a16:creationId xmlns:a16="http://schemas.microsoft.com/office/drawing/2014/main" id="{9CAB90A5-39EE-41AB-B9F5-0685DE02797C}"/>
              </a:ext>
            </a:extLst>
          </p:cNvPr>
          <p:cNvPicPr>
            <a:picLocks noChangeAspect="1"/>
          </p:cNvPicPr>
          <p:nvPr/>
        </p:nvPicPr>
        <p:blipFill>
          <a:blip r:embed="rId3"/>
          <a:stretch>
            <a:fillRect/>
          </a:stretch>
        </p:blipFill>
        <p:spPr>
          <a:xfrm>
            <a:off x="841159" y="4267200"/>
            <a:ext cx="7461682" cy="1054082"/>
          </a:xfrm>
          <a:prstGeom prst="rect">
            <a:avLst/>
          </a:prstGeom>
        </p:spPr>
      </p:pic>
      <p:pic>
        <p:nvPicPr>
          <p:cNvPr id="11" name="Picture 10">
            <a:extLst>
              <a:ext uri="{FF2B5EF4-FFF2-40B4-BE49-F238E27FC236}">
                <a16:creationId xmlns:a16="http://schemas.microsoft.com/office/drawing/2014/main" id="{DE0DAA70-5BCA-40F9-BC91-85C2FFB08B75}"/>
              </a:ext>
            </a:extLst>
          </p:cNvPr>
          <p:cNvPicPr>
            <a:picLocks noChangeAspect="1"/>
          </p:cNvPicPr>
          <p:nvPr/>
        </p:nvPicPr>
        <p:blipFill>
          <a:blip r:embed="rId4"/>
          <a:stretch>
            <a:fillRect/>
          </a:stretch>
        </p:blipFill>
        <p:spPr>
          <a:xfrm>
            <a:off x="5181600" y="5582365"/>
            <a:ext cx="2052691" cy="380741"/>
          </a:xfrm>
          <a:prstGeom prst="rect">
            <a:avLst/>
          </a:prstGeom>
        </p:spPr>
      </p:pic>
      <p:sp>
        <p:nvSpPr>
          <p:cNvPr id="12" name="TextBox 11">
            <a:extLst>
              <a:ext uri="{FF2B5EF4-FFF2-40B4-BE49-F238E27FC236}">
                <a16:creationId xmlns:a16="http://schemas.microsoft.com/office/drawing/2014/main" id="{9284AB99-B6BB-41DA-A6B7-7E84B5A4D57F}"/>
              </a:ext>
            </a:extLst>
          </p:cNvPr>
          <p:cNvSpPr txBox="1"/>
          <p:nvPr/>
        </p:nvSpPr>
        <p:spPr>
          <a:xfrm>
            <a:off x="1285875" y="5582365"/>
            <a:ext cx="3348037" cy="646331"/>
          </a:xfrm>
          <a:prstGeom prst="rect">
            <a:avLst/>
          </a:prstGeom>
          <a:noFill/>
        </p:spPr>
        <p:txBody>
          <a:bodyPr wrap="square" rtlCol="0">
            <a:spAutoFit/>
          </a:bodyPr>
          <a:lstStyle/>
          <a:p>
            <a:r>
              <a:rPr lang="en-US" sz="1800" b="0" i="1" u="none" strike="noStrike" baseline="0" dirty="0">
                <a:solidFill>
                  <a:srgbClr val="000000"/>
                </a:solidFill>
                <a:latin typeface="Franklin Gothic Book" panose="020B0503020102020204" pitchFamily="34" charset="0"/>
              </a:rPr>
              <a:t>Shows subject’s participation and study status</a:t>
            </a:r>
            <a:endParaRPr lang="en-US" i="1" dirty="0"/>
          </a:p>
        </p:txBody>
      </p:sp>
      <p:cxnSp>
        <p:nvCxnSpPr>
          <p:cNvPr id="14" name="Straight Arrow Connector 13">
            <a:extLst>
              <a:ext uri="{FF2B5EF4-FFF2-40B4-BE49-F238E27FC236}">
                <a16:creationId xmlns:a16="http://schemas.microsoft.com/office/drawing/2014/main" id="{55A60B33-2E1D-4774-874E-298271757CB6}"/>
              </a:ext>
            </a:extLst>
          </p:cNvPr>
          <p:cNvCxnSpPr/>
          <p:nvPr/>
        </p:nvCxnSpPr>
        <p:spPr bwMode="auto">
          <a:xfrm flipH="1">
            <a:off x="6751638" y="5029200"/>
            <a:ext cx="563562" cy="553165"/>
          </a:xfrm>
          <a:prstGeom prst="straightConnector1">
            <a:avLst/>
          </a:prstGeom>
          <a:solidFill>
            <a:schemeClr val="bg2"/>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507973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eme1">
  <a:themeElements>
    <a:clrScheme name="">
      <a:dk1>
        <a:srgbClr val="000000"/>
      </a:dk1>
      <a:lt1>
        <a:srgbClr val="FFFFFF"/>
      </a:lt1>
      <a:dk2>
        <a:srgbClr val="B30838"/>
      </a:dk2>
      <a:lt2>
        <a:srgbClr val="A1A1A4"/>
      </a:lt2>
      <a:accent1>
        <a:srgbClr val="B30838"/>
      </a:accent1>
      <a:accent2>
        <a:srgbClr val="E9D666"/>
      </a:accent2>
      <a:accent3>
        <a:srgbClr val="FFFFFF"/>
      </a:accent3>
      <a:accent4>
        <a:srgbClr val="000000"/>
      </a:accent4>
      <a:accent5>
        <a:srgbClr val="D6AAAE"/>
      </a:accent5>
      <a:accent6>
        <a:srgbClr val="D3C25C"/>
      </a:accent6>
      <a:hlink>
        <a:srgbClr val="425968"/>
      </a:hlink>
      <a:folHlink>
        <a:srgbClr val="696A6D"/>
      </a:folHlink>
    </a:clrScheme>
    <a:fontScheme name="IU Health Standard">
      <a:majorFont>
        <a:latin typeface="Times New Roman"/>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IU Health Standar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U Health Standar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U Health Standar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U Health Standar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U Health Standar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U Health Standar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U Health Standar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U Health Standar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U Health Standar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U Health Standar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U Health Standar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U Health Standar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U Health Standard 13">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E9D666"/>
        </a:folHlink>
      </a:clrScheme>
      <a:clrMap bg1="lt1" tx1="dk1" bg2="lt2" tx2="dk2" accent1="accent1" accent2="accent2" accent3="accent3" accent4="accent4" accent5="accent5" accent6="accent6" hlink="hlink" folHlink="folHlink"/>
    </a:extraClrScheme>
    <a:extraClrScheme>
      <a:clrScheme name="IU Health Standard 14">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696A6D"/>
        </a:folHlink>
      </a:clrScheme>
      <a:clrMap bg1="lt1" tx1="dk1" bg2="lt2" tx2="dk2" accent1="accent1" accent2="accent2" accent3="accent3" accent4="accent4" accent5="accent5" accent6="accent6" hlink="hlink" folHlink="folHlink"/>
    </a:extraClrScheme>
    <a:extraClrScheme>
      <a:clrScheme name="IU Health Standard 15">
        <a:dk1>
          <a:srgbClr val="696A6D"/>
        </a:dk1>
        <a:lt1>
          <a:srgbClr val="FFFFFF"/>
        </a:lt1>
        <a:dk2>
          <a:srgbClr val="9E1B32"/>
        </a:dk2>
        <a:lt2>
          <a:srgbClr val="A1A1A4"/>
        </a:lt2>
        <a:accent1>
          <a:srgbClr val="F7EED4"/>
        </a:accent1>
        <a:accent2>
          <a:srgbClr val="E9D666"/>
        </a:accent2>
        <a:accent3>
          <a:srgbClr val="FFFFFF"/>
        </a:accent3>
        <a:accent4>
          <a:srgbClr val="59595C"/>
        </a:accent4>
        <a:accent5>
          <a:srgbClr val="FAF5E6"/>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
      <a:clrScheme name="IU Health Standard 16">
        <a:dk1>
          <a:srgbClr val="696A6D"/>
        </a:dk1>
        <a:lt1>
          <a:srgbClr val="FFFFFF"/>
        </a:lt1>
        <a:dk2>
          <a:srgbClr val="9E1B32"/>
        </a:dk2>
        <a:lt2>
          <a:srgbClr val="A1A1A4"/>
        </a:lt2>
        <a:accent1>
          <a:srgbClr val="9E1B32"/>
        </a:accent1>
        <a:accent2>
          <a:srgbClr val="E9D666"/>
        </a:accent2>
        <a:accent3>
          <a:srgbClr val="FFFFFF"/>
        </a:accent3>
        <a:accent4>
          <a:srgbClr val="59595C"/>
        </a:accent4>
        <a:accent5>
          <a:srgbClr val="CCABAD"/>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U Health Transitional">
  <a:themeElements>
    <a:clrScheme name="">
      <a:dk1>
        <a:srgbClr val="000000"/>
      </a:dk1>
      <a:lt1>
        <a:srgbClr val="FFFFFF"/>
      </a:lt1>
      <a:dk2>
        <a:srgbClr val="B30838"/>
      </a:dk2>
      <a:lt2>
        <a:srgbClr val="A1A1A4"/>
      </a:lt2>
      <a:accent1>
        <a:srgbClr val="B30838"/>
      </a:accent1>
      <a:accent2>
        <a:srgbClr val="E9D666"/>
      </a:accent2>
      <a:accent3>
        <a:srgbClr val="FFFFFF"/>
      </a:accent3>
      <a:accent4>
        <a:srgbClr val="000000"/>
      </a:accent4>
      <a:accent5>
        <a:srgbClr val="D6AAAE"/>
      </a:accent5>
      <a:accent6>
        <a:srgbClr val="D3C25C"/>
      </a:accent6>
      <a:hlink>
        <a:srgbClr val="425968"/>
      </a:hlink>
      <a:folHlink>
        <a:srgbClr val="94A545"/>
      </a:folHlink>
    </a:clrScheme>
    <a:fontScheme name="IU Health Transitional">
      <a:majorFont>
        <a:latin typeface="Times New Roman"/>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IU Health Transition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U Health Transition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U Health Transition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U Health Transition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U Health Transition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U Health Transition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U Health Transition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U Health Transition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U Health Transition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U Health Transition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U Health Transition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U Health Transition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U Health Transitional 13">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E9D666"/>
        </a:folHlink>
      </a:clrScheme>
      <a:clrMap bg1="lt1" tx1="dk1" bg2="lt2" tx2="dk2" accent1="accent1" accent2="accent2" accent3="accent3" accent4="accent4" accent5="accent5" accent6="accent6" hlink="hlink" folHlink="folHlink"/>
    </a:extraClrScheme>
    <a:extraClrScheme>
      <a:clrScheme name="IU Health Transitional 14">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696A6D"/>
        </a:folHlink>
      </a:clrScheme>
      <a:clrMap bg1="lt1" tx1="dk1" bg2="lt2" tx2="dk2" accent1="accent1" accent2="accent2" accent3="accent3" accent4="accent4" accent5="accent5" accent6="accent6" hlink="hlink" folHlink="folHlink"/>
    </a:extraClrScheme>
    <a:extraClrScheme>
      <a:clrScheme name="IU Health Transitional 15">
        <a:dk1>
          <a:srgbClr val="696A6D"/>
        </a:dk1>
        <a:lt1>
          <a:srgbClr val="FFFFFF"/>
        </a:lt1>
        <a:dk2>
          <a:srgbClr val="9E1B32"/>
        </a:dk2>
        <a:lt2>
          <a:srgbClr val="A1A1A4"/>
        </a:lt2>
        <a:accent1>
          <a:srgbClr val="F7EED4"/>
        </a:accent1>
        <a:accent2>
          <a:srgbClr val="E9D666"/>
        </a:accent2>
        <a:accent3>
          <a:srgbClr val="FFFFFF"/>
        </a:accent3>
        <a:accent4>
          <a:srgbClr val="59595C"/>
        </a:accent4>
        <a:accent5>
          <a:srgbClr val="FAF5E6"/>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
      <a:clrScheme name="IU Health Transitional 16">
        <a:dk1>
          <a:srgbClr val="696A6D"/>
        </a:dk1>
        <a:lt1>
          <a:srgbClr val="FFFFFF"/>
        </a:lt1>
        <a:dk2>
          <a:srgbClr val="9E1B32"/>
        </a:dk2>
        <a:lt2>
          <a:srgbClr val="A1A1A4"/>
        </a:lt2>
        <a:accent1>
          <a:srgbClr val="9E1B32"/>
        </a:accent1>
        <a:accent2>
          <a:srgbClr val="E9D666"/>
        </a:accent2>
        <a:accent3>
          <a:srgbClr val="FFFFFF"/>
        </a:accent3>
        <a:accent4>
          <a:srgbClr val="59595C"/>
        </a:accent4>
        <a:accent5>
          <a:srgbClr val="CCABAD"/>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IU Health Blank">
  <a:themeElements>
    <a:clrScheme name="">
      <a:dk1>
        <a:srgbClr val="000000"/>
      </a:dk1>
      <a:lt1>
        <a:srgbClr val="FFFFFF"/>
      </a:lt1>
      <a:dk2>
        <a:srgbClr val="B30838"/>
      </a:dk2>
      <a:lt2>
        <a:srgbClr val="A1A1A4"/>
      </a:lt2>
      <a:accent1>
        <a:srgbClr val="B30838"/>
      </a:accent1>
      <a:accent2>
        <a:srgbClr val="E9D666"/>
      </a:accent2>
      <a:accent3>
        <a:srgbClr val="FFFFFF"/>
      </a:accent3>
      <a:accent4>
        <a:srgbClr val="000000"/>
      </a:accent4>
      <a:accent5>
        <a:srgbClr val="D6AAAE"/>
      </a:accent5>
      <a:accent6>
        <a:srgbClr val="D3C25C"/>
      </a:accent6>
      <a:hlink>
        <a:srgbClr val="425968"/>
      </a:hlink>
      <a:folHlink>
        <a:srgbClr val="696A6D"/>
      </a:folHlink>
    </a:clrScheme>
    <a:fontScheme name="IU Health Blank">
      <a:majorFont>
        <a:latin typeface="Times New Roman"/>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IU Health 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U Health 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U Health 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U Health 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U Health 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U Health 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U Health 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U Health 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U Health 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U Health 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U Health 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U Health 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U Health Blank 13">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E9D666"/>
        </a:folHlink>
      </a:clrScheme>
      <a:clrMap bg1="lt1" tx1="dk1" bg2="lt2" tx2="dk2" accent1="accent1" accent2="accent2" accent3="accent3" accent4="accent4" accent5="accent5" accent6="accent6" hlink="hlink" folHlink="folHlink"/>
    </a:extraClrScheme>
    <a:extraClrScheme>
      <a:clrScheme name="IU Health Blank 14">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696A6D"/>
        </a:folHlink>
      </a:clrScheme>
      <a:clrMap bg1="lt1" tx1="dk1" bg2="lt2" tx2="dk2" accent1="accent1" accent2="accent2" accent3="accent3" accent4="accent4" accent5="accent5" accent6="accent6" hlink="hlink" folHlink="folHlink"/>
    </a:extraClrScheme>
    <a:extraClrScheme>
      <a:clrScheme name="IU Health Blank 15">
        <a:dk1>
          <a:srgbClr val="696A6D"/>
        </a:dk1>
        <a:lt1>
          <a:srgbClr val="FFFFFF"/>
        </a:lt1>
        <a:dk2>
          <a:srgbClr val="9E1B32"/>
        </a:dk2>
        <a:lt2>
          <a:srgbClr val="A1A1A4"/>
        </a:lt2>
        <a:accent1>
          <a:srgbClr val="F7EED4"/>
        </a:accent1>
        <a:accent2>
          <a:srgbClr val="E9D666"/>
        </a:accent2>
        <a:accent3>
          <a:srgbClr val="FFFFFF"/>
        </a:accent3>
        <a:accent4>
          <a:srgbClr val="59595C"/>
        </a:accent4>
        <a:accent5>
          <a:srgbClr val="FAF5E6"/>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
      <a:clrScheme name="IU Health Blank 16">
        <a:dk1>
          <a:srgbClr val="696A6D"/>
        </a:dk1>
        <a:lt1>
          <a:srgbClr val="FFFFFF"/>
        </a:lt1>
        <a:dk2>
          <a:srgbClr val="9E1B32"/>
        </a:dk2>
        <a:lt2>
          <a:srgbClr val="A1A1A4"/>
        </a:lt2>
        <a:accent1>
          <a:srgbClr val="9E1B32"/>
        </a:accent1>
        <a:accent2>
          <a:srgbClr val="E9D666"/>
        </a:accent2>
        <a:accent3>
          <a:srgbClr val="FFFFFF"/>
        </a:accent3>
        <a:accent4>
          <a:srgbClr val="59595C"/>
        </a:accent4>
        <a:accent5>
          <a:srgbClr val="CCABAD"/>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IU Health Blank">
  <a:themeElements>
    <a:clrScheme name="">
      <a:dk1>
        <a:srgbClr val="000000"/>
      </a:dk1>
      <a:lt1>
        <a:srgbClr val="FFFFFF"/>
      </a:lt1>
      <a:dk2>
        <a:srgbClr val="B30838"/>
      </a:dk2>
      <a:lt2>
        <a:srgbClr val="A1A1A4"/>
      </a:lt2>
      <a:accent1>
        <a:srgbClr val="B30838"/>
      </a:accent1>
      <a:accent2>
        <a:srgbClr val="E9D666"/>
      </a:accent2>
      <a:accent3>
        <a:srgbClr val="FFFFFF"/>
      </a:accent3>
      <a:accent4>
        <a:srgbClr val="000000"/>
      </a:accent4>
      <a:accent5>
        <a:srgbClr val="D6AAAE"/>
      </a:accent5>
      <a:accent6>
        <a:srgbClr val="D3C25C"/>
      </a:accent6>
      <a:hlink>
        <a:srgbClr val="425968"/>
      </a:hlink>
      <a:folHlink>
        <a:srgbClr val="696A6D"/>
      </a:folHlink>
    </a:clrScheme>
    <a:fontScheme name="IU Health Blank">
      <a:majorFont>
        <a:latin typeface="Times New Roman"/>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IU Health 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U Health 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U Health 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U Health 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U Health 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U Health 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U Health 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U Health 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U Health 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U Health 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U Health 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U Health 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U Health Blank 13">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E9D666"/>
        </a:folHlink>
      </a:clrScheme>
      <a:clrMap bg1="lt1" tx1="dk1" bg2="lt2" tx2="dk2" accent1="accent1" accent2="accent2" accent3="accent3" accent4="accent4" accent5="accent5" accent6="accent6" hlink="hlink" folHlink="folHlink"/>
    </a:extraClrScheme>
    <a:extraClrScheme>
      <a:clrScheme name="IU Health Blank 14">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696A6D"/>
        </a:folHlink>
      </a:clrScheme>
      <a:clrMap bg1="lt1" tx1="dk1" bg2="lt2" tx2="dk2" accent1="accent1" accent2="accent2" accent3="accent3" accent4="accent4" accent5="accent5" accent6="accent6" hlink="hlink" folHlink="folHlink"/>
    </a:extraClrScheme>
    <a:extraClrScheme>
      <a:clrScheme name="IU Health Blank 15">
        <a:dk1>
          <a:srgbClr val="696A6D"/>
        </a:dk1>
        <a:lt1>
          <a:srgbClr val="FFFFFF"/>
        </a:lt1>
        <a:dk2>
          <a:srgbClr val="9E1B32"/>
        </a:dk2>
        <a:lt2>
          <a:srgbClr val="A1A1A4"/>
        </a:lt2>
        <a:accent1>
          <a:srgbClr val="F7EED4"/>
        </a:accent1>
        <a:accent2>
          <a:srgbClr val="E9D666"/>
        </a:accent2>
        <a:accent3>
          <a:srgbClr val="FFFFFF"/>
        </a:accent3>
        <a:accent4>
          <a:srgbClr val="59595C"/>
        </a:accent4>
        <a:accent5>
          <a:srgbClr val="FAF5E6"/>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
      <a:clrScheme name="IU Health Blank 16">
        <a:dk1>
          <a:srgbClr val="696A6D"/>
        </a:dk1>
        <a:lt1>
          <a:srgbClr val="FFFFFF"/>
        </a:lt1>
        <a:dk2>
          <a:srgbClr val="9E1B32"/>
        </a:dk2>
        <a:lt2>
          <a:srgbClr val="A1A1A4"/>
        </a:lt2>
        <a:accent1>
          <a:srgbClr val="9E1B32"/>
        </a:accent1>
        <a:accent2>
          <a:srgbClr val="E9D666"/>
        </a:accent2>
        <a:accent3>
          <a:srgbClr val="FFFFFF"/>
        </a:accent3>
        <a:accent4>
          <a:srgbClr val="59595C"/>
        </a:accent4>
        <a:accent5>
          <a:srgbClr val="CCABAD"/>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IU Health Blank">
  <a:themeElements>
    <a:clrScheme name="">
      <a:dk1>
        <a:srgbClr val="000000"/>
      </a:dk1>
      <a:lt1>
        <a:srgbClr val="FFFFFF"/>
      </a:lt1>
      <a:dk2>
        <a:srgbClr val="B30838"/>
      </a:dk2>
      <a:lt2>
        <a:srgbClr val="A1A1A4"/>
      </a:lt2>
      <a:accent1>
        <a:srgbClr val="B30838"/>
      </a:accent1>
      <a:accent2>
        <a:srgbClr val="E9D666"/>
      </a:accent2>
      <a:accent3>
        <a:srgbClr val="FFFFFF"/>
      </a:accent3>
      <a:accent4>
        <a:srgbClr val="000000"/>
      </a:accent4>
      <a:accent5>
        <a:srgbClr val="D6AAAE"/>
      </a:accent5>
      <a:accent6>
        <a:srgbClr val="D3C25C"/>
      </a:accent6>
      <a:hlink>
        <a:srgbClr val="425968"/>
      </a:hlink>
      <a:folHlink>
        <a:srgbClr val="696A6D"/>
      </a:folHlink>
    </a:clrScheme>
    <a:fontScheme name="IU Health Blank">
      <a:majorFont>
        <a:latin typeface="Times New Roman"/>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IU Health 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U Health 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U Health 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U Health 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U Health 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U Health 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U Health 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U Health 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U Health 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U Health 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U Health 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U Health 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U Health Blank 13">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E9D666"/>
        </a:folHlink>
      </a:clrScheme>
      <a:clrMap bg1="lt1" tx1="dk1" bg2="lt2" tx2="dk2" accent1="accent1" accent2="accent2" accent3="accent3" accent4="accent4" accent5="accent5" accent6="accent6" hlink="hlink" folHlink="folHlink"/>
    </a:extraClrScheme>
    <a:extraClrScheme>
      <a:clrScheme name="IU Health Blank 14">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696A6D"/>
        </a:folHlink>
      </a:clrScheme>
      <a:clrMap bg1="lt1" tx1="dk1" bg2="lt2" tx2="dk2" accent1="accent1" accent2="accent2" accent3="accent3" accent4="accent4" accent5="accent5" accent6="accent6" hlink="hlink" folHlink="folHlink"/>
    </a:extraClrScheme>
    <a:extraClrScheme>
      <a:clrScheme name="IU Health Blank 15">
        <a:dk1>
          <a:srgbClr val="696A6D"/>
        </a:dk1>
        <a:lt1>
          <a:srgbClr val="FFFFFF"/>
        </a:lt1>
        <a:dk2>
          <a:srgbClr val="9E1B32"/>
        </a:dk2>
        <a:lt2>
          <a:srgbClr val="A1A1A4"/>
        </a:lt2>
        <a:accent1>
          <a:srgbClr val="F7EED4"/>
        </a:accent1>
        <a:accent2>
          <a:srgbClr val="E9D666"/>
        </a:accent2>
        <a:accent3>
          <a:srgbClr val="FFFFFF"/>
        </a:accent3>
        <a:accent4>
          <a:srgbClr val="59595C"/>
        </a:accent4>
        <a:accent5>
          <a:srgbClr val="FAF5E6"/>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
      <a:clrScheme name="IU Health Blank 16">
        <a:dk1>
          <a:srgbClr val="696A6D"/>
        </a:dk1>
        <a:lt1>
          <a:srgbClr val="FFFFFF"/>
        </a:lt1>
        <a:dk2>
          <a:srgbClr val="9E1B32"/>
        </a:dk2>
        <a:lt2>
          <a:srgbClr val="A1A1A4"/>
        </a:lt2>
        <a:accent1>
          <a:srgbClr val="9E1B32"/>
        </a:accent1>
        <a:accent2>
          <a:srgbClr val="E9D666"/>
        </a:accent2>
        <a:accent3>
          <a:srgbClr val="FFFFFF"/>
        </a:accent3>
        <a:accent4>
          <a:srgbClr val="59595C"/>
        </a:accent4>
        <a:accent5>
          <a:srgbClr val="CCABAD"/>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755BEB4FD9A44891FD06EBF94BF5B8" ma:contentTypeVersion="4" ma:contentTypeDescription="Create a new document." ma:contentTypeScope="" ma:versionID="d336fb84dad3959a47193913fd9afb63">
  <xsd:schema xmlns:xsd="http://www.w3.org/2001/XMLSchema" xmlns:xs="http://www.w3.org/2001/XMLSchema" xmlns:p="http://schemas.microsoft.com/office/2006/metadata/properties" xmlns:ns2="3dfe5116-318c-4849-983b-b371c7ad34b6" targetNamespace="http://schemas.microsoft.com/office/2006/metadata/properties" ma:root="true" ma:fieldsID="6071d9c7878d4e6db29f5dbf613503d3" ns2:_="">
    <xsd:import namespace="3dfe5116-318c-4849-983b-b371c7ad34b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fe5116-318c-4849-983b-b371c7ad34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AD1A158-1BFD-45DB-A54E-0520597EF5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fe5116-318c-4849-983b-b371c7ad34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5E4F49-2B6C-4DD8-B9CD-A0F1F6BCB5B7}">
  <ds:schemaRefs>
    <ds:schemaRef ds:uri="http://purl.org/dc/elements/1.1/"/>
    <ds:schemaRef ds:uri="http://purl.org/dc/term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02f15faf-f995-44bd-a2eb-5a8b92aee974"/>
    <ds:schemaRef ds:uri="97294d8d-72c0-4b67-bd17-a1242745985a"/>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71D4D0C8-98F7-48FF-8B1C-03123D63E8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Theme1</Template>
  <TotalTime>4225</TotalTime>
  <Words>1632</Words>
  <Application>Microsoft Office PowerPoint</Application>
  <PresentationFormat>On-screen Show (4:3)</PresentationFormat>
  <Paragraphs>221</Paragraphs>
  <Slides>37</Slides>
  <Notes>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37</vt:i4>
      </vt:variant>
    </vt:vector>
  </HeadingPairs>
  <TitlesOfParts>
    <vt:vector size="47" baseType="lpstr">
      <vt:lpstr>Arial</vt:lpstr>
      <vt:lpstr>Calibri</vt:lpstr>
      <vt:lpstr>Franklin Gothic Book</vt:lpstr>
      <vt:lpstr>Times New Roman</vt:lpstr>
      <vt:lpstr>Wingdings</vt:lpstr>
      <vt:lpstr>Theme1</vt:lpstr>
      <vt:lpstr>IU Health Transitional</vt:lpstr>
      <vt:lpstr>IU Health Blank</vt:lpstr>
      <vt:lpstr>1_IU Health Blank</vt:lpstr>
      <vt:lpstr>2_IU Health Blank</vt:lpstr>
      <vt:lpstr>  Research Overview  PowerTrials and Systems Related Research Processes at IU Health  </vt:lpstr>
      <vt:lpstr>Topics</vt:lpstr>
      <vt:lpstr>CLINICAL RESEARCH AT IU HEALTH</vt:lpstr>
      <vt:lpstr>IU Health System</vt:lpstr>
      <vt:lpstr>Strategic Research Partners</vt:lpstr>
      <vt:lpstr>Key Research systems:  OnCore, PowerTrials, and Powerchart  </vt:lpstr>
      <vt:lpstr>OnCore® Enterprise Research</vt:lpstr>
      <vt:lpstr>Cerner PowerTrials™ Overview</vt:lpstr>
      <vt:lpstr>Cerner PowerChart™ Overview</vt:lpstr>
      <vt:lpstr>PowerChart- Clinical Research Band</vt:lpstr>
      <vt:lpstr>PowerChart- Messages to Study Coordinators</vt:lpstr>
      <vt:lpstr>OnCore to PowerTrials Process Flow</vt:lpstr>
      <vt:lpstr>Overview of Process Flow </vt:lpstr>
      <vt:lpstr>Preparation- CAT Team</vt:lpstr>
      <vt:lpstr>Open to Accrual Push</vt:lpstr>
      <vt:lpstr>Enrolling Subjects</vt:lpstr>
      <vt:lpstr>Closing Study- CAT</vt:lpstr>
      <vt:lpstr>Summary of PowerTrials Related Coordinator Responsibilities</vt:lpstr>
      <vt:lpstr>PowerTrials Study Contact Updates</vt:lpstr>
      <vt:lpstr>Enrollment Clinical Notes</vt:lpstr>
      <vt:lpstr>Adding a Clinical Note</vt:lpstr>
      <vt:lpstr>Enrollment Clinical Note</vt:lpstr>
      <vt:lpstr>diagnotes</vt:lpstr>
      <vt:lpstr>Diagnotes</vt:lpstr>
      <vt:lpstr>Research order sets</vt:lpstr>
      <vt:lpstr>Research Orders</vt:lpstr>
      <vt:lpstr>Research Opt-Out Processes</vt:lpstr>
      <vt:lpstr>Steps to Opt-Out</vt:lpstr>
      <vt:lpstr>Clinical Research Page</vt:lpstr>
      <vt:lpstr>Results of Opt-Out</vt:lpstr>
      <vt:lpstr>FEASIBILITY AND SUBJECT RECRUITMENT</vt:lpstr>
      <vt:lpstr>Research Recruitment Tools</vt:lpstr>
      <vt:lpstr>Choosing a Recruitment Tool</vt:lpstr>
      <vt:lpstr>How to Request Recruitment Help</vt:lpstr>
      <vt:lpstr>redcap</vt:lpstr>
      <vt:lpstr>REDCap</vt:lpstr>
      <vt:lpstr>Resources</vt:lpstr>
    </vt:vector>
  </TitlesOfParts>
  <Company>IU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PowerTrials Research Overview and Related Research Processes</dc:title>
  <dc:creator>Yacone, Cheryl</dc:creator>
  <cp:keywords>Request 6528707</cp:keywords>
  <cp:lastModifiedBy>Yacone, Cheryl L</cp:lastModifiedBy>
  <cp:revision>381</cp:revision>
  <cp:lastPrinted>2016-12-13T15:44:46Z</cp:lastPrinted>
  <dcterms:created xsi:type="dcterms:W3CDTF">2015-05-13T19:26:43Z</dcterms:created>
  <dcterms:modified xsi:type="dcterms:W3CDTF">2024-07-11T13:02:45Z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0x010104006638B78F78552B44AE3C98BECF708508</vt:lpwstr>
  </property>
  <property fmtid="{D5CDD505-2E9C-101B-9397-08002B2CF9AE}" pid="3" name="ArticulateGUID">
    <vt:lpwstr>FADA363B-D112-40D0-BB4A-D54861153E05</vt:lpwstr>
  </property>
  <property fmtid="{D5CDD505-2E9C-101B-9397-08002B2CF9AE}" pid="4" name="ArticulatePath">
    <vt:lpwstr>Research-Overview-PowerTrials-and-Related-Research-Processes-10.24.2021</vt:lpwstr>
  </property>
  <property fmtid="{D5CDD505-2E9C-101B-9397-08002B2CF9AE}" pid="5" name="_dlc_DocId">
    <vt:lpwstr>2020ISCLINED-688250028-181617</vt:lpwstr>
  </property>
  <property fmtid="{D5CDD505-2E9C-101B-9397-08002B2CF9AE}" pid="6" name="_dlc_DocIdItemGuid">
    <vt:lpwstr>dd4c1a4d-584b-499b-9555-7d7eeb8237e1</vt:lpwstr>
  </property>
  <property fmtid="{D5CDD505-2E9C-101B-9397-08002B2CF9AE}" pid="7" name="Huddle Attendance">
    <vt:lpwstr>Present</vt:lpwstr>
  </property>
  <property fmtid="{D5CDD505-2E9C-101B-9397-08002B2CF9AE}" pid="8" name="_dlc_DocIdUrl">
    <vt:lpwstr>https://iuhealth.sharepoint.com/sites/CollaborationStation/_layouts/15/DocIdRedir.aspx?ID=2020ISCLINED-688250028-181617, 2020ISCLINED-688250028-181617</vt:lpwstr>
  </property>
</Properties>
</file>